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320" r:id="rId3"/>
    <p:sldId id="321" r:id="rId4"/>
    <p:sldId id="322" r:id="rId5"/>
    <p:sldId id="323" r:id="rId6"/>
    <p:sldId id="324" r:id="rId7"/>
    <p:sldId id="310" r:id="rId8"/>
    <p:sldId id="258" r:id="rId9"/>
    <p:sldId id="325" r:id="rId10"/>
    <p:sldId id="326" r:id="rId11"/>
    <p:sldId id="261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259" r:id="rId20"/>
    <p:sldId id="305" r:id="rId21"/>
    <p:sldId id="257" r:id="rId22"/>
    <p:sldId id="306" r:id="rId23"/>
    <p:sldId id="307" r:id="rId24"/>
    <p:sldId id="308" r:id="rId25"/>
    <p:sldId id="309" r:id="rId26"/>
    <p:sldId id="311" r:id="rId27"/>
    <p:sldId id="312" r:id="rId28"/>
    <p:sldId id="284" r:id="rId29"/>
  </p:sldIdLst>
  <p:sldSz cx="9144000" cy="5143500" type="screen16x9"/>
  <p:notesSz cx="6858000" cy="9144000"/>
  <p:embeddedFontLst>
    <p:embeddedFont>
      <p:font typeface="Abel" panose="020B0604020202020204" charset="0"/>
      <p:regular r:id="rId31"/>
    </p:embeddedFont>
    <p:embeddedFont>
      <p:font typeface="Barlow Semi Condensed" panose="00000506000000000000" pitchFamily="2" charset="0"/>
      <p:regular r:id="rId32"/>
      <p:bold r:id="rId33"/>
      <p:italic r:id="rId34"/>
      <p:boldItalic r:id="rId35"/>
    </p:embeddedFont>
    <p:embeddedFont>
      <p:font typeface="Barlow Semi Condensed Light" panose="00000406000000000000" pitchFamily="2" charset="0"/>
      <p:regular r:id="rId36"/>
      <p:bold r:id="rId37"/>
      <p:italic r:id="rId38"/>
      <p:boldItalic r:id="rId39"/>
    </p:embeddedFont>
    <p:embeddedFont>
      <p:font typeface="Barlow Semi Condensed Medium" panose="00000606000000000000" pitchFamily="2" charset="0"/>
      <p:regular r:id="rId40"/>
      <p:bold r:id="rId41"/>
      <p:italic r:id="rId42"/>
      <p:boldItalic r:id="rId43"/>
    </p:embeddedFont>
    <p:embeddedFont>
      <p:font typeface="Fjalla One" panose="020B0604020202020204" charset="0"/>
      <p:regular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FBCFF9-91CC-4AB2-9879-3FD3BD2013D8}">
  <a:tblStyle styleId="{46FBCFF9-91CC-4AB2-9879-3FD3BD2013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3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095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64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749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8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974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8714a43093_5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8714a43093_5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372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556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607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38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05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239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006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09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8714a43093_5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8714a43093_5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788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4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953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25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1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136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2259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2043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6029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582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8" r:id="rId4"/>
    <p:sldLayoutId id="2147483659" r:id="rId5"/>
    <p:sldLayoutId id="2147483665" r:id="rId6"/>
    <p:sldLayoutId id="2147483666" r:id="rId7"/>
    <p:sldLayoutId id="2147483669" r:id="rId8"/>
    <p:sldLayoutId id="2147483673" r:id="rId9"/>
    <p:sldLayoutId id="2147483674" r:id="rId10"/>
    <p:sldLayoutId id="2147483675" r:id="rId11"/>
    <p:sldLayoutId id="2147483676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scoMoretti/Smart-Rescue-Tea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2000129" y="1070087"/>
            <a:ext cx="5059011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5000" dirty="0"/>
              <a:t>Smart Rescue Team</a:t>
            </a:r>
            <a:endParaRPr lang="en-US" dirty="0"/>
          </a:p>
        </p:txBody>
      </p:sp>
      <p:pic>
        <p:nvPicPr>
          <p:cNvPr id="2" name="Graphic 2" descr="Head with gears with solid fill">
            <a:extLst>
              <a:ext uri="{FF2B5EF4-FFF2-40B4-BE49-F238E27FC236}">
                <a16:creationId xmlns:a16="http://schemas.microsoft.com/office/drawing/2014/main" id="{F2A36D2A-7DD8-4534-B375-19A780B99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5116" y="3959391"/>
            <a:ext cx="663743" cy="663743"/>
          </a:xfrm>
          <a:prstGeom prst="rect">
            <a:avLst/>
          </a:prstGeom>
        </p:spPr>
      </p:pic>
      <p:pic>
        <p:nvPicPr>
          <p:cNvPr id="3" name="Graphic 3" descr="Life jacket with solid fill">
            <a:extLst>
              <a:ext uri="{FF2B5EF4-FFF2-40B4-BE49-F238E27FC236}">
                <a16:creationId xmlns:a16="http://schemas.microsoft.com/office/drawing/2014/main" id="{FA317235-30F8-4ED6-B205-ADF3ECCFA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7799" y="3959392"/>
            <a:ext cx="623637" cy="603585"/>
          </a:xfrm>
          <a:prstGeom prst="rect">
            <a:avLst/>
          </a:prstGeom>
        </p:spPr>
      </p:pic>
      <p:pic>
        <p:nvPicPr>
          <p:cNvPr id="4" name="Graphic 4" descr="Internet Of Things with solid fill">
            <a:extLst>
              <a:ext uri="{FF2B5EF4-FFF2-40B4-BE49-F238E27FC236}">
                <a16:creationId xmlns:a16="http://schemas.microsoft.com/office/drawing/2014/main" id="{DD9F3230-FD09-44D8-9315-638ABB11B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721" y="3909260"/>
            <a:ext cx="703848" cy="713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82E6C2C-BF41-4719-88F6-B2EBF73B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183486"/>
            <a:ext cx="7696500" cy="572700"/>
          </a:xfrm>
        </p:spPr>
        <p:txBody>
          <a:bodyPr/>
          <a:lstStyle/>
          <a:p>
            <a:r>
              <a:rPr lang="en-US" u="sng" dirty="0"/>
              <a:t>Smart Rescue Team è </a:t>
            </a:r>
            <a:r>
              <a:rPr lang="en-US" u="sng" dirty="0" err="1"/>
              <a:t>destinato</a:t>
            </a:r>
            <a:r>
              <a:rPr lang="en-US" u="sng" dirty="0"/>
              <a:t> a:</a:t>
            </a:r>
            <a:endParaRPr lang="it-IT" u="sng" dirty="0"/>
          </a:p>
        </p:txBody>
      </p:sp>
      <p:pic>
        <p:nvPicPr>
          <p:cNvPr id="7" name="Elemento grafico 6" descr="Vigile del fuoco con riempimento a tinta unita">
            <a:extLst>
              <a:ext uri="{FF2B5EF4-FFF2-40B4-BE49-F238E27FC236}">
                <a16:creationId xmlns:a16="http://schemas.microsoft.com/office/drawing/2014/main" id="{018B9D2F-9F10-4045-9476-8E3097EFA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279" y="2295525"/>
            <a:ext cx="819150" cy="819150"/>
          </a:xfrm>
          <a:prstGeom prst="rect">
            <a:avLst/>
          </a:prstGeom>
        </p:spPr>
      </p:pic>
      <p:pic>
        <p:nvPicPr>
          <p:cNvPr id="9" name="Elemento grafico 8" descr="Poliziotto con riempimento a tinta unita">
            <a:extLst>
              <a:ext uri="{FF2B5EF4-FFF2-40B4-BE49-F238E27FC236}">
                <a16:creationId xmlns:a16="http://schemas.microsoft.com/office/drawing/2014/main" id="{4C5820D2-D19F-46CF-A3D6-C7E8B4071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8794" y="2846808"/>
            <a:ext cx="819150" cy="819150"/>
          </a:xfrm>
          <a:prstGeom prst="rect">
            <a:avLst/>
          </a:prstGeom>
        </p:spPr>
      </p:pic>
      <p:pic>
        <p:nvPicPr>
          <p:cNvPr id="11" name="Elemento grafico 10" descr="Soldatessa con riempimento a tinta unita">
            <a:extLst>
              <a:ext uri="{FF2B5EF4-FFF2-40B4-BE49-F238E27FC236}">
                <a16:creationId xmlns:a16="http://schemas.microsoft.com/office/drawing/2014/main" id="{8924F07F-C55C-46A3-9E14-60B8188A0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2342" y="2295525"/>
            <a:ext cx="819150" cy="819150"/>
          </a:xfrm>
          <a:prstGeom prst="rect">
            <a:avLst/>
          </a:prstGeom>
        </p:spPr>
      </p:pic>
      <p:pic>
        <p:nvPicPr>
          <p:cNvPr id="15" name="Elemento grafico 14" descr="Giubbotto di salvataggio con riempimento a tinta unita">
            <a:extLst>
              <a:ext uri="{FF2B5EF4-FFF2-40B4-BE49-F238E27FC236}">
                <a16:creationId xmlns:a16="http://schemas.microsoft.com/office/drawing/2014/main" id="{010A74A4-82FE-4236-89BE-A884FFF9E1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10955" y="2846807"/>
            <a:ext cx="819150" cy="819150"/>
          </a:xfrm>
          <a:prstGeom prst="rect">
            <a:avLst/>
          </a:prstGeom>
        </p:spPr>
      </p:pic>
      <p:sp>
        <p:nvSpPr>
          <p:cNvPr id="16" name="Google Shape;3185;p55">
            <a:extLst>
              <a:ext uri="{FF2B5EF4-FFF2-40B4-BE49-F238E27FC236}">
                <a16:creationId xmlns:a16="http://schemas.microsoft.com/office/drawing/2014/main" id="{E5596182-790C-4491-905D-35AAF862B04C}"/>
              </a:ext>
            </a:extLst>
          </p:cNvPr>
          <p:cNvSpPr txBox="1">
            <a:spLocks/>
          </p:cNvSpPr>
          <p:nvPr/>
        </p:nvSpPr>
        <p:spPr>
          <a:xfrm>
            <a:off x="804854" y="3114675"/>
            <a:ext cx="1496008" cy="396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b="1" dirty="0"/>
              <a:t>Vigili del fuoco</a:t>
            </a:r>
          </a:p>
        </p:txBody>
      </p:sp>
      <p:sp>
        <p:nvSpPr>
          <p:cNvPr id="17" name="Google Shape;3185;p55">
            <a:extLst>
              <a:ext uri="{FF2B5EF4-FFF2-40B4-BE49-F238E27FC236}">
                <a16:creationId xmlns:a16="http://schemas.microsoft.com/office/drawing/2014/main" id="{EDD7FEC1-7985-4F33-812C-D9E987440A08}"/>
              </a:ext>
            </a:extLst>
          </p:cNvPr>
          <p:cNvSpPr txBox="1">
            <a:spLocks/>
          </p:cNvSpPr>
          <p:nvPr/>
        </p:nvSpPr>
        <p:spPr>
          <a:xfrm>
            <a:off x="2586764" y="3673664"/>
            <a:ext cx="1667533" cy="396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b="1" dirty="0"/>
              <a:t>Protezione civile</a:t>
            </a:r>
          </a:p>
        </p:txBody>
      </p:sp>
      <p:sp>
        <p:nvSpPr>
          <p:cNvPr id="18" name="Google Shape;3185;p55">
            <a:extLst>
              <a:ext uri="{FF2B5EF4-FFF2-40B4-BE49-F238E27FC236}">
                <a16:creationId xmlns:a16="http://schemas.microsoft.com/office/drawing/2014/main" id="{33B51CAE-98EC-41C6-A5AD-C792C3F12E8C}"/>
              </a:ext>
            </a:extLst>
          </p:cNvPr>
          <p:cNvSpPr txBox="1">
            <a:spLocks/>
          </p:cNvSpPr>
          <p:nvPr/>
        </p:nvSpPr>
        <p:spPr>
          <a:xfrm>
            <a:off x="4904603" y="3665957"/>
            <a:ext cx="1667532" cy="396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/>
              <a:t>F</a:t>
            </a:r>
            <a:r>
              <a:rPr lang="it-IT" b="1" dirty="0"/>
              <a:t>orze dell’ordine</a:t>
            </a:r>
          </a:p>
        </p:txBody>
      </p:sp>
      <p:sp>
        <p:nvSpPr>
          <p:cNvPr id="19" name="Google Shape;3185;p55">
            <a:extLst>
              <a:ext uri="{FF2B5EF4-FFF2-40B4-BE49-F238E27FC236}">
                <a16:creationId xmlns:a16="http://schemas.microsoft.com/office/drawing/2014/main" id="{4622849A-361A-4807-B721-0C27F576DB31}"/>
              </a:ext>
            </a:extLst>
          </p:cNvPr>
          <p:cNvSpPr txBox="1">
            <a:spLocks/>
          </p:cNvSpPr>
          <p:nvPr/>
        </p:nvSpPr>
        <p:spPr>
          <a:xfrm>
            <a:off x="6623913" y="3125400"/>
            <a:ext cx="1496008" cy="396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b="1" dirty="0"/>
              <a:t>Esercito</a:t>
            </a:r>
          </a:p>
        </p:txBody>
      </p:sp>
    </p:spTree>
    <p:extLst>
      <p:ext uri="{BB962C8B-B14F-4D97-AF65-F5344CB8AC3E}">
        <p14:creationId xmlns:p14="http://schemas.microsoft.com/office/powerpoint/2010/main" val="216514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4411269" y="4420400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1396309" y="2271141"/>
            <a:ext cx="6201832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quanto le tecnologie </a:t>
            </a:r>
            <a:r>
              <a:rPr lang="en" sz="2000" dirty="0">
                <a:solidFill>
                  <a:schemeClr val="dk2"/>
                </a:solidFill>
              </a:rPr>
              <a:t>scelte</a:t>
            </a:r>
            <a:r>
              <a:rPr lang="en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sono piuttosto </a:t>
            </a:r>
            <a:r>
              <a:rPr lang="en" sz="2000" dirty="0">
                <a:solidFill>
                  <a:schemeClr val="accent1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sym typeface="Barlow Semi Condensed Medium"/>
              </a:rPr>
              <a:t>economiche</a:t>
            </a:r>
            <a:r>
              <a:rPr lang="en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 vengono adottati cani come unità di ricerca.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Aumentare quanto più possibile l’</a:t>
            </a:r>
            <a:r>
              <a:rPr lang="en" sz="2000" dirty="0">
                <a:solidFill>
                  <a:schemeClr val="accent1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sym typeface="Barlow Semi Condensed Medium"/>
              </a:rPr>
              <a:t>efficienza</a:t>
            </a:r>
            <a:r>
              <a:rPr lang="en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delle ricerche può </a:t>
            </a:r>
            <a:r>
              <a:rPr lang="en" sz="2000" dirty="0">
                <a:solidFill>
                  <a:schemeClr val="accent1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sym typeface="Barlow Semi Condensed Medium"/>
              </a:rPr>
              <a:t>salvare</a:t>
            </a:r>
            <a:r>
              <a:rPr lang="en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vite umane.</a:t>
            </a:r>
            <a:endParaRPr sz="20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47" name="Google Shape;13346;p76">
            <a:extLst>
              <a:ext uri="{FF2B5EF4-FFF2-40B4-BE49-F238E27FC236}">
                <a16:creationId xmlns:a16="http://schemas.microsoft.com/office/drawing/2014/main" id="{F24BFA21-AFF5-4DBC-A4EB-AB5C8E71B45D}"/>
              </a:ext>
            </a:extLst>
          </p:cNvPr>
          <p:cNvGrpSpPr/>
          <p:nvPr/>
        </p:nvGrpSpPr>
        <p:grpSpPr>
          <a:xfrm>
            <a:off x="4242621" y="1514657"/>
            <a:ext cx="509207" cy="488129"/>
            <a:chOff x="6222125" y="2025975"/>
            <a:chExt cx="499450" cy="474125"/>
          </a:xfrm>
          <a:solidFill>
            <a:schemeClr val="accent1">
              <a:lumMod val="50000"/>
            </a:schemeClr>
          </a:solidFill>
        </p:grpSpPr>
        <p:sp>
          <p:nvSpPr>
            <p:cNvPr id="48" name="Google Shape;13347;p76">
              <a:extLst>
                <a:ext uri="{FF2B5EF4-FFF2-40B4-BE49-F238E27FC236}">
                  <a16:creationId xmlns:a16="http://schemas.microsoft.com/office/drawing/2014/main" id="{3AB0BA31-429D-4433-AB04-57812D4D77C8}"/>
                </a:ext>
              </a:extLst>
            </p:cNvPr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13348;p76">
              <a:extLst>
                <a:ext uri="{FF2B5EF4-FFF2-40B4-BE49-F238E27FC236}">
                  <a16:creationId xmlns:a16="http://schemas.microsoft.com/office/drawing/2014/main" id="{4C8E60B7-D0BA-41A1-85A6-42A471273E2D}"/>
                </a:ext>
              </a:extLst>
            </p:cNvPr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13349;p76">
              <a:extLst>
                <a:ext uri="{FF2B5EF4-FFF2-40B4-BE49-F238E27FC236}">
                  <a16:creationId xmlns:a16="http://schemas.microsoft.com/office/drawing/2014/main" id="{D124591E-7545-4B53-AB9F-9E5E869561DD}"/>
                </a:ext>
              </a:extLst>
            </p:cNvPr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" name="Titolo 10">
            <a:extLst>
              <a:ext uri="{FF2B5EF4-FFF2-40B4-BE49-F238E27FC236}">
                <a16:creationId xmlns:a16="http://schemas.microsoft.com/office/drawing/2014/main" id="{C995FCC4-8A10-49F1-9A92-BF70D85BA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218" y="338327"/>
            <a:ext cx="5910453" cy="594300"/>
          </a:xfrm>
        </p:spPr>
        <p:txBody>
          <a:bodyPr/>
          <a:lstStyle/>
          <a:p>
            <a:r>
              <a:rPr lang="it-IT" sz="3600" dirty="0">
                <a:solidFill>
                  <a:schemeClr val="accent1"/>
                </a:solidFill>
              </a:rPr>
              <a:t>Ottimo rapporto costi - benefici</a:t>
            </a:r>
            <a:br>
              <a:rPr lang="it-IT" sz="3600" dirty="0"/>
            </a:br>
            <a:endParaRPr lang="it-IT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0" y="2231136"/>
            <a:ext cx="91440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Sviluppo teorico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197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BB07DF9-3ED4-4A7E-B4BB-5455185DB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39" y="1784713"/>
            <a:ext cx="787038" cy="7870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BB21781-E7DF-4EC2-AEDA-7FE5D9596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053" y="942158"/>
            <a:ext cx="506186" cy="50618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5CA0BD6-0EE9-4564-A689-2DCE3B58F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664" y="942158"/>
            <a:ext cx="506186" cy="50618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07E4927-C21A-4925-8011-BEE2684B8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277" y="942158"/>
            <a:ext cx="506186" cy="50618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5FFDE56-52DF-4E8A-8879-E29D4CDE5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038" y="3327766"/>
            <a:ext cx="814796" cy="814796"/>
          </a:xfrm>
          <a:prstGeom prst="rect">
            <a:avLst/>
          </a:prstGeom>
        </p:spPr>
      </p:pic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B7A7C3DB-E43B-43C5-AA5C-78DF792F588B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16200000" flipH="1">
            <a:off x="2057268" y="1293222"/>
            <a:ext cx="336369" cy="646612"/>
          </a:xfrm>
          <a:prstGeom prst="curvedConnector3">
            <a:avLst/>
          </a:prstGeom>
          <a:ln>
            <a:solidFill>
              <a:srgbClr val="9933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3F816929-4E85-49E0-8F5C-97BC3E551F70}"/>
              </a:ext>
            </a:extLst>
          </p:cNvPr>
          <p:cNvCxnSpPr>
            <a:stCxn id="12" idx="2"/>
            <a:endCxn id="7" idx="0"/>
          </p:cNvCxnSpPr>
          <p:nvPr/>
        </p:nvCxnSpPr>
        <p:spPr>
          <a:xfrm rot="16200000" flipH="1">
            <a:off x="2380573" y="1616527"/>
            <a:ext cx="336369" cy="1"/>
          </a:xfrm>
          <a:prstGeom prst="curvedConnector3">
            <a:avLst/>
          </a:prstGeom>
          <a:ln>
            <a:solidFill>
              <a:srgbClr val="9933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5C65CC59-9344-42FA-97E2-BD5E4E8D98DC}"/>
              </a:ext>
            </a:extLst>
          </p:cNvPr>
          <p:cNvCxnSpPr>
            <a:stCxn id="13" idx="2"/>
            <a:endCxn id="7" idx="0"/>
          </p:cNvCxnSpPr>
          <p:nvPr/>
        </p:nvCxnSpPr>
        <p:spPr>
          <a:xfrm rot="5400000">
            <a:off x="2703880" y="1293222"/>
            <a:ext cx="336369" cy="646612"/>
          </a:xfrm>
          <a:prstGeom prst="curvedConnector3">
            <a:avLst/>
          </a:prstGeom>
          <a:ln>
            <a:solidFill>
              <a:srgbClr val="9933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magine 38">
            <a:extLst>
              <a:ext uri="{FF2B5EF4-FFF2-40B4-BE49-F238E27FC236}">
                <a16:creationId xmlns:a16="http://schemas.microsoft.com/office/drawing/2014/main" id="{EC967AE1-6733-4D7B-AB48-43B3943C9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20" y="1784713"/>
            <a:ext cx="787038" cy="787038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36D8A2F-D890-4CC7-B30A-42BCE916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834" y="942158"/>
            <a:ext cx="506186" cy="506186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732D2C62-C1E2-47D1-8F53-635880F53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45" y="942158"/>
            <a:ext cx="506186" cy="506186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E40E3763-E04B-4A9C-9238-36CC94DEB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058" y="942158"/>
            <a:ext cx="506186" cy="506186"/>
          </a:xfrm>
          <a:prstGeom prst="rect">
            <a:avLst/>
          </a:prstGeom>
        </p:spPr>
      </p:pic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54550FA6-449F-4196-8CC1-AAB14914A3A0}"/>
              </a:ext>
            </a:extLst>
          </p:cNvPr>
          <p:cNvCxnSpPr>
            <a:stCxn id="40" idx="2"/>
            <a:endCxn id="39" idx="0"/>
          </p:cNvCxnSpPr>
          <p:nvPr/>
        </p:nvCxnSpPr>
        <p:spPr>
          <a:xfrm rot="16200000" flipH="1">
            <a:off x="4700049" y="1293222"/>
            <a:ext cx="336369" cy="646612"/>
          </a:xfrm>
          <a:prstGeom prst="curvedConnector3">
            <a:avLst/>
          </a:prstGeom>
          <a:ln>
            <a:solidFill>
              <a:srgbClr val="9933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32736902-7184-4720-9FB1-E37B6D1C5CD4}"/>
              </a:ext>
            </a:extLst>
          </p:cNvPr>
          <p:cNvCxnSpPr>
            <a:stCxn id="41" idx="2"/>
            <a:endCxn id="39" idx="0"/>
          </p:cNvCxnSpPr>
          <p:nvPr/>
        </p:nvCxnSpPr>
        <p:spPr>
          <a:xfrm rot="16200000" flipH="1">
            <a:off x="5023354" y="1616527"/>
            <a:ext cx="336369" cy="1"/>
          </a:xfrm>
          <a:prstGeom prst="curvedConnector3">
            <a:avLst/>
          </a:prstGeom>
          <a:ln>
            <a:solidFill>
              <a:srgbClr val="9933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90488E04-2805-42C2-B006-F56CEA585093}"/>
              </a:ext>
            </a:extLst>
          </p:cNvPr>
          <p:cNvCxnSpPr>
            <a:stCxn id="42" idx="2"/>
            <a:endCxn id="39" idx="0"/>
          </p:cNvCxnSpPr>
          <p:nvPr/>
        </p:nvCxnSpPr>
        <p:spPr>
          <a:xfrm rot="5400000">
            <a:off x="5346661" y="1293222"/>
            <a:ext cx="336369" cy="646612"/>
          </a:xfrm>
          <a:prstGeom prst="curvedConnector3">
            <a:avLst/>
          </a:prstGeom>
          <a:ln>
            <a:solidFill>
              <a:srgbClr val="9933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1" name="Connettore curvo 1860">
            <a:extLst>
              <a:ext uri="{FF2B5EF4-FFF2-40B4-BE49-F238E27FC236}">
                <a16:creationId xmlns:a16="http://schemas.microsoft.com/office/drawing/2014/main" id="{47B56E08-9E1E-4077-9E9A-DBD69F1C55E7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16200000" flipH="1">
            <a:off x="2838590" y="2281919"/>
            <a:ext cx="756015" cy="1335678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curvo 71">
            <a:extLst>
              <a:ext uri="{FF2B5EF4-FFF2-40B4-BE49-F238E27FC236}">
                <a16:creationId xmlns:a16="http://schemas.microsoft.com/office/drawing/2014/main" id="{E4D1CEC7-E59B-4605-991E-CE6CFFE78556}"/>
              </a:ext>
            </a:extLst>
          </p:cNvPr>
          <p:cNvCxnSpPr>
            <a:cxnSpLocks/>
            <a:stCxn id="39" idx="2"/>
            <a:endCxn id="11" idx="0"/>
          </p:cNvCxnSpPr>
          <p:nvPr/>
        </p:nvCxnSpPr>
        <p:spPr>
          <a:xfrm rot="5400000">
            <a:off x="4159981" y="2296207"/>
            <a:ext cx="756015" cy="1307103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curvo 84">
            <a:extLst>
              <a:ext uri="{FF2B5EF4-FFF2-40B4-BE49-F238E27FC236}">
                <a16:creationId xmlns:a16="http://schemas.microsoft.com/office/drawing/2014/main" id="{43586AD7-B098-4EE8-B9D2-CC667B1071E2}"/>
              </a:ext>
            </a:extLst>
          </p:cNvPr>
          <p:cNvCxnSpPr>
            <a:cxnSpLocks/>
            <a:stCxn id="11" idx="2"/>
            <a:endCxn id="39" idx="3"/>
          </p:cNvCxnSpPr>
          <p:nvPr/>
        </p:nvCxnSpPr>
        <p:spPr>
          <a:xfrm rot="5400000" flipH="1" flipV="1">
            <a:off x="3752582" y="2310086"/>
            <a:ext cx="1964330" cy="1700622"/>
          </a:xfrm>
          <a:prstGeom prst="curvedConnector4">
            <a:avLst>
              <a:gd name="adj1" fmla="val 0"/>
              <a:gd name="adj2" fmla="val 136485"/>
            </a:avLst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curvo 99">
            <a:extLst>
              <a:ext uri="{FF2B5EF4-FFF2-40B4-BE49-F238E27FC236}">
                <a16:creationId xmlns:a16="http://schemas.microsoft.com/office/drawing/2014/main" id="{4871509A-E885-44F0-8000-CF44241E314D}"/>
              </a:ext>
            </a:extLst>
          </p:cNvPr>
          <p:cNvCxnSpPr>
            <a:cxnSpLocks/>
            <a:stCxn id="11" idx="2"/>
            <a:endCxn id="7" idx="1"/>
          </p:cNvCxnSpPr>
          <p:nvPr/>
        </p:nvCxnSpPr>
        <p:spPr>
          <a:xfrm rot="5400000" flipH="1">
            <a:off x="2037673" y="2295799"/>
            <a:ext cx="1964330" cy="1729197"/>
          </a:xfrm>
          <a:prstGeom prst="curvedConnector4">
            <a:avLst>
              <a:gd name="adj1" fmla="val -36"/>
              <a:gd name="adj2" fmla="val 132106"/>
            </a:avLst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7" name="Ovale 1896">
            <a:extLst>
              <a:ext uri="{FF2B5EF4-FFF2-40B4-BE49-F238E27FC236}">
                <a16:creationId xmlns:a16="http://schemas.microsoft.com/office/drawing/2014/main" id="{82A9F687-358F-43A2-8210-FEE2D91BF14E}"/>
              </a:ext>
            </a:extLst>
          </p:cNvPr>
          <p:cNvSpPr/>
          <p:nvPr/>
        </p:nvSpPr>
        <p:spPr>
          <a:xfrm>
            <a:off x="1508627" y="520702"/>
            <a:ext cx="2235382" cy="2051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0FB05A69-FD0C-4803-A8E9-7FB418A95AAB}"/>
              </a:ext>
            </a:extLst>
          </p:cNvPr>
          <p:cNvSpPr/>
          <p:nvPr/>
        </p:nvSpPr>
        <p:spPr>
          <a:xfrm>
            <a:off x="4162656" y="520702"/>
            <a:ext cx="2235382" cy="2051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2" name="Immagine 121">
            <a:extLst>
              <a:ext uri="{FF2B5EF4-FFF2-40B4-BE49-F238E27FC236}">
                <a16:creationId xmlns:a16="http://schemas.microsoft.com/office/drawing/2014/main" id="{12FB28F4-A11C-4E9A-871D-D677B300F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143" y="1121773"/>
            <a:ext cx="146956" cy="14695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3" name="Immagine 122">
            <a:extLst>
              <a:ext uri="{FF2B5EF4-FFF2-40B4-BE49-F238E27FC236}">
                <a16:creationId xmlns:a16="http://schemas.microsoft.com/office/drawing/2014/main" id="{DD0CEFFB-02A4-41A3-B953-6EB24C6D2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840" y="1121773"/>
            <a:ext cx="146956" cy="14695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4" name="Immagine 123">
            <a:extLst>
              <a:ext uri="{FF2B5EF4-FFF2-40B4-BE49-F238E27FC236}">
                <a16:creationId xmlns:a16="http://schemas.microsoft.com/office/drawing/2014/main" id="{C2FF8360-410B-4559-95D9-348D48BBB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370" y="1121773"/>
            <a:ext cx="146956" cy="14695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5" name="Immagine 124">
            <a:extLst>
              <a:ext uri="{FF2B5EF4-FFF2-40B4-BE49-F238E27FC236}">
                <a16:creationId xmlns:a16="http://schemas.microsoft.com/office/drawing/2014/main" id="{6B72D4BC-53A8-4861-B366-D5F3ED642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927" y="1119864"/>
            <a:ext cx="146956" cy="14695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6" name="Immagine 125">
            <a:extLst>
              <a:ext uri="{FF2B5EF4-FFF2-40B4-BE49-F238E27FC236}">
                <a16:creationId xmlns:a16="http://schemas.microsoft.com/office/drawing/2014/main" id="{42975482-2F8D-405A-BCDA-31C1EE346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538" y="1118414"/>
            <a:ext cx="146956" cy="14695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7" name="Immagine 126">
            <a:extLst>
              <a:ext uri="{FF2B5EF4-FFF2-40B4-BE49-F238E27FC236}">
                <a16:creationId xmlns:a16="http://schemas.microsoft.com/office/drawing/2014/main" id="{409A67E9-E18D-4F8A-988D-5A8435569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750" y="1121679"/>
            <a:ext cx="146956" cy="14695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0" name="Google Shape;2224;p41">
            <a:extLst>
              <a:ext uri="{FF2B5EF4-FFF2-40B4-BE49-F238E27FC236}">
                <a16:creationId xmlns:a16="http://schemas.microsoft.com/office/drawing/2014/main" id="{DE43912E-2C02-4E59-86DD-1C51707D2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80309" y="1637949"/>
            <a:ext cx="2363691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933FF"/>
                </a:solidFill>
              </a:rPr>
              <a:t>MQTT</a:t>
            </a:r>
            <a:br>
              <a:rPr lang="en" dirty="0"/>
            </a:br>
            <a:r>
              <a:rPr lang="en" dirty="0">
                <a:solidFill>
                  <a:srgbClr val="00B0F0"/>
                </a:solidFill>
              </a:rPr>
              <a:t>LORA</a:t>
            </a:r>
            <a:br>
              <a:rPr lang="en" dirty="0"/>
            </a:br>
            <a:r>
              <a:rPr lang="en" dirty="0">
                <a:solidFill>
                  <a:srgbClr val="FFC000"/>
                </a:solidFill>
              </a:rPr>
              <a:t>YOLO</a:t>
            </a:r>
            <a:br>
              <a:rPr lang="en" dirty="0"/>
            </a:br>
            <a:r>
              <a:rPr lang="en" dirty="0">
                <a:solidFill>
                  <a:srgbClr val="00B050"/>
                </a:solidFill>
              </a:rPr>
              <a:t>REST</a:t>
            </a:r>
            <a:br>
              <a:rPr lang="en" dirty="0"/>
            </a:br>
            <a:r>
              <a:rPr lang="en" dirty="0">
                <a:solidFill>
                  <a:srgbClr val="FF0000"/>
                </a:solidFill>
              </a:rPr>
              <a:t>FLASK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0" y="442350"/>
            <a:ext cx="9144000" cy="76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9933FF"/>
                </a:solidFill>
              </a:rPr>
              <a:t>MQTT</a:t>
            </a:r>
            <a:endParaRPr sz="4000" dirty="0">
              <a:solidFill>
                <a:srgbClr val="9933FF"/>
              </a:solidFill>
            </a:endParaRPr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469319" y="1757747"/>
            <a:ext cx="5285232" cy="2179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MQTT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è un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protocollo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rete leggero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basato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sul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principio 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publish-subscribe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È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stato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sviluppato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per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permettere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lo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scambio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anche in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presenza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</a:t>
            </a:r>
            <a:r>
              <a:rPr lang="en-US" sz="1600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limitazioni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della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banda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o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consumi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Implementa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inoltre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anche un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servizio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</a:t>
            </a:r>
            <a:r>
              <a:rPr lang="en-US" sz="1600" dirty="0">
                <a:solidFill>
                  <a:schemeClr val="accent1"/>
                </a:solidFill>
              </a:rPr>
              <a:t>uality of service</a:t>
            </a:r>
            <a:r>
              <a:rPr lang="en-US" sz="1600" dirty="0"/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È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basato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sullo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scambio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topic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device e broker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C6A7CE-85B1-4342-BA42-E137EDE3D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12" y="3083287"/>
            <a:ext cx="787038" cy="7870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AC44CB-D90D-4C23-88AA-16034D06E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063" y="2100340"/>
            <a:ext cx="506186" cy="506186"/>
          </a:xfrm>
          <a:prstGeom prst="rect">
            <a:avLst/>
          </a:prstGeom>
        </p:spPr>
      </p:pic>
      <p:cxnSp>
        <p:nvCxnSpPr>
          <p:cNvPr id="8" name="Connettore curvo 7">
            <a:extLst>
              <a:ext uri="{FF2B5EF4-FFF2-40B4-BE49-F238E27FC236}">
                <a16:creationId xmlns:a16="http://schemas.microsoft.com/office/drawing/2014/main" id="{997B8C43-BBAF-4D2F-85F9-9449732E4C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50448" y="2884403"/>
            <a:ext cx="394591" cy="3175"/>
          </a:xfrm>
          <a:prstGeom prst="curvedConnector3">
            <a:avLst/>
          </a:prstGeom>
          <a:ln>
            <a:solidFill>
              <a:srgbClr val="9933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61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952B9D2-65ED-42F1-88F8-EE37C17B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84" y="3149962"/>
            <a:ext cx="787038" cy="7870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F9BEEFD-6DA7-4BBD-B93F-44D3CBCD2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10" y="2458356"/>
            <a:ext cx="506186" cy="506186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DA31794F-2233-4B2F-A2F1-5401BE42A34F}"/>
              </a:ext>
            </a:extLst>
          </p:cNvPr>
          <p:cNvSpPr/>
          <p:nvPr/>
        </p:nvSpPr>
        <p:spPr>
          <a:xfrm>
            <a:off x="6889002" y="2272936"/>
            <a:ext cx="1651001" cy="166406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Google Shape;2226;p41">
            <a:extLst>
              <a:ext uri="{FF2B5EF4-FFF2-40B4-BE49-F238E27FC236}">
                <a16:creationId xmlns:a16="http://schemas.microsoft.com/office/drawing/2014/main" id="{4949C323-3DB7-492E-88EE-21247B12A6DA}"/>
              </a:ext>
            </a:extLst>
          </p:cNvPr>
          <p:cNvSpPr txBox="1">
            <a:spLocks/>
          </p:cNvSpPr>
          <p:nvPr/>
        </p:nvSpPr>
        <p:spPr>
          <a:xfrm>
            <a:off x="469319" y="2167015"/>
            <a:ext cx="5285232" cy="213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" name="Google Shape;2224;p41">
            <a:extLst>
              <a:ext uri="{FF2B5EF4-FFF2-40B4-BE49-F238E27FC236}">
                <a16:creationId xmlns:a16="http://schemas.microsoft.com/office/drawing/2014/main" id="{79704E79-9E7A-476C-8E58-04C077EEFD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2350"/>
            <a:ext cx="9144000" cy="76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B0F0"/>
                </a:solidFill>
              </a:rPr>
              <a:t>LORA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14" name="Google Shape;2226;p41">
            <a:extLst>
              <a:ext uri="{FF2B5EF4-FFF2-40B4-BE49-F238E27FC236}">
                <a16:creationId xmlns:a16="http://schemas.microsoft.com/office/drawing/2014/main" id="{0BDA7969-613D-4715-9CA9-0FE16329605D}"/>
              </a:ext>
            </a:extLst>
          </p:cNvPr>
          <p:cNvSpPr txBox="1">
            <a:spLocks/>
          </p:cNvSpPr>
          <p:nvPr/>
        </p:nvSpPr>
        <p:spPr>
          <a:xfrm>
            <a:off x="469319" y="1757747"/>
            <a:ext cx="5285232" cy="217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 basa su un chipset wireless a lungo raggio e bassa potenza che viene </a:t>
            </a:r>
            <a:r>
              <a:rPr lang="it-IT" sz="1600" dirty="0"/>
              <a:t>spesso </a:t>
            </a:r>
            <a:r>
              <a:rPr lang="it-IT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utilizzato </a:t>
            </a:r>
            <a:r>
              <a:rPr lang="it-IT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nell'implementazione delle reti</a:t>
            </a:r>
            <a:r>
              <a:rPr lang="it-IT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dispositivi </a:t>
            </a:r>
            <a:r>
              <a:rPr lang="it-IT" sz="1600" dirty="0"/>
              <a:t>IoT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it-IT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U</a:t>
            </a:r>
            <a:r>
              <a:rPr lang="it-IT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tilizza bande di </a:t>
            </a:r>
            <a:r>
              <a:rPr lang="it-IT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radiofrequenza</a:t>
            </a:r>
            <a:r>
              <a:rPr lang="it-IT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sub-gigahertz libere, che </a:t>
            </a:r>
            <a:r>
              <a:rPr lang="it-IT" sz="1600" dirty="0"/>
              <a:t>permettono </a:t>
            </a:r>
            <a:r>
              <a:rPr lang="it-IT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trasmissioni a lungo raggio (oltre 10 km nelle zone rurali)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it-IT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Lora è lo strato fisico e </a:t>
            </a:r>
            <a:r>
              <a:rPr lang="it-IT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LoRaWAN</a:t>
            </a:r>
            <a:r>
              <a:rPr lang="it-IT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(Long Range Wide Area Network) lavora sui layer superiori</a:t>
            </a:r>
          </a:p>
        </p:txBody>
      </p:sp>
    </p:spTree>
    <p:extLst>
      <p:ext uri="{BB962C8B-B14F-4D97-AF65-F5344CB8AC3E}">
        <p14:creationId xmlns:p14="http://schemas.microsoft.com/office/powerpoint/2010/main" val="3096523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79DEF742-ED56-499F-B338-B66B742C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075" y="2318657"/>
            <a:ext cx="506186" cy="5061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C35708-8A70-41EA-A483-3397D6E75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65" y="2498272"/>
            <a:ext cx="146956" cy="14695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0" name="Google Shape;2224;p41">
            <a:extLst>
              <a:ext uri="{FF2B5EF4-FFF2-40B4-BE49-F238E27FC236}">
                <a16:creationId xmlns:a16="http://schemas.microsoft.com/office/drawing/2014/main" id="{4DADDC3B-B74E-4487-8816-67ACF7B80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2350"/>
            <a:ext cx="9144000" cy="76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C000"/>
                </a:solidFill>
              </a:rPr>
              <a:t>YOLO</a:t>
            </a:r>
            <a:endParaRPr sz="4000" dirty="0">
              <a:solidFill>
                <a:srgbClr val="FFC000"/>
              </a:solidFill>
            </a:endParaRPr>
          </a:p>
        </p:txBody>
      </p:sp>
      <p:sp>
        <p:nvSpPr>
          <p:cNvPr id="13" name="Google Shape;2226;p41">
            <a:extLst>
              <a:ext uri="{FF2B5EF4-FFF2-40B4-BE49-F238E27FC236}">
                <a16:creationId xmlns:a16="http://schemas.microsoft.com/office/drawing/2014/main" id="{7039D862-5A2A-454D-A45B-EF17E3762993}"/>
              </a:ext>
            </a:extLst>
          </p:cNvPr>
          <p:cNvSpPr txBox="1">
            <a:spLocks/>
          </p:cNvSpPr>
          <p:nvPr/>
        </p:nvSpPr>
        <p:spPr>
          <a:xfrm>
            <a:off x="469319" y="1757747"/>
            <a:ext cx="5285232" cy="217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 detection è un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tecnologia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legata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alla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computer vision e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all’image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processing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ha come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scopo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l’individuazione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</a:t>
            </a:r>
            <a:r>
              <a:rPr lang="en-US" sz="1600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oggetti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riconducibili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classi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all’interno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delle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immagini</a:t>
            </a:r>
            <a:endParaRPr lang="en-US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Si </a:t>
            </a:r>
            <a:r>
              <a:rPr lang="en-US" sz="1600" dirty="0" err="1"/>
              <a:t>basa</a:t>
            </a:r>
            <a:r>
              <a:rPr lang="en-US" sz="1600" dirty="0"/>
              <a:t> </a:t>
            </a:r>
            <a:r>
              <a:rPr lang="en-US" sz="1600" dirty="0" err="1"/>
              <a:t>sull’individuzione</a:t>
            </a:r>
            <a:r>
              <a:rPr lang="en-US" sz="1600" dirty="0"/>
              <a:t> di </a:t>
            </a:r>
            <a:r>
              <a:rPr lang="en-US" sz="1600" dirty="0">
                <a:solidFill>
                  <a:schemeClr val="accent1"/>
                </a:solidFill>
              </a:rPr>
              <a:t>feature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È molto veloce </a:t>
            </a:r>
            <a:r>
              <a:rPr lang="en-US" sz="1600" dirty="0" err="1"/>
              <a:t>perchè</a:t>
            </a:r>
            <a:r>
              <a:rPr lang="en-US" sz="1600" dirty="0"/>
              <a:t> la rete </a:t>
            </a:r>
            <a:r>
              <a:rPr lang="en-US" sz="1600" dirty="0" err="1"/>
              <a:t>neurale</a:t>
            </a:r>
            <a:r>
              <a:rPr lang="en-US" sz="1600" dirty="0"/>
              <a:t> </a:t>
            </a:r>
            <a:r>
              <a:rPr lang="en-US" sz="1600" dirty="0" err="1"/>
              <a:t>controlla</a:t>
            </a:r>
            <a:r>
              <a:rPr lang="en-US" sz="1600" dirty="0"/>
              <a:t> le </a:t>
            </a:r>
            <a:r>
              <a:rPr lang="en-US" sz="1600" dirty="0" err="1"/>
              <a:t>immagini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1"/>
                </a:solidFill>
              </a:rPr>
              <a:t>solo una volta</a:t>
            </a:r>
            <a:endParaRPr lang="en-US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1800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87E35B9-47CC-4528-9D08-996EF21E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904" y="1881378"/>
            <a:ext cx="787038" cy="7870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095F247-2D52-4FBB-BB6F-D48C26C4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024" y="3350950"/>
            <a:ext cx="814796" cy="814796"/>
          </a:xfrm>
          <a:prstGeom prst="rect">
            <a:avLst/>
          </a:prstGeom>
        </p:spPr>
      </p:pic>
      <p:cxnSp>
        <p:nvCxnSpPr>
          <p:cNvPr id="6" name="Connettore curvo 5">
            <a:extLst>
              <a:ext uri="{FF2B5EF4-FFF2-40B4-BE49-F238E27FC236}">
                <a16:creationId xmlns:a16="http://schemas.microsoft.com/office/drawing/2014/main" id="{2FEF639F-866C-4E05-9C43-AE8874A29A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29752" y="2899521"/>
            <a:ext cx="579340" cy="1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Google Shape;2224;p41">
            <a:extLst>
              <a:ext uri="{FF2B5EF4-FFF2-40B4-BE49-F238E27FC236}">
                <a16:creationId xmlns:a16="http://schemas.microsoft.com/office/drawing/2014/main" id="{D96F0589-D7B6-4AB0-BEF9-038E2CE52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2350"/>
            <a:ext cx="9144000" cy="76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B050"/>
                </a:solidFill>
              </a:rPr>
              <a:t>REST</a:t>
            </a:r>
            <a:endParaRPr sz="4000" dirty="0">
              <a:solidFill>
                <a:srgbClr val="00B050"/>
              </a:solidFill>
            </a:endParaRPr>
          </a:p>
        </p:txBody>
      </p:sp>
      <p:sp>
        <p:nvSpPr>
          <p:cNvPr id="13" name="Google Shape;2226;p41">
            <a:extLst>
              <a:ext uri="{FF2B5EF4-FFF2-40B4-BE49-F238E27FC236}">
                <a16:creationId xmlns:a16="http://schemas.microsoft.com/office/drawing/2014/main" id="{CF8E71E5-3B9F-4ADF-ABDA-8524FC2D1547}"/>
              </a:ext>
            </a:extLst>
          </p:cNvPr>
          <p:cNvSpPr txBox="1">
            <a:spLocks/>
          </p:cNvSpPr>
          <p:nvPr/>
        </p:nvSpPr>
        <p:spPr>
          <a:xfrm>
            <a:off x="469319" y="1757747"/>
            <a:ext cx="5285232" cy="217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È uno stile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architetturale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per </a:t>
            </a:r>
            <a:r>
              <a:rPr lang="en-US" sz="1600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sistemi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distribuiti</a:t>
            </a:r>
            <a:endParaRPr lang="en-US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HTTP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suoi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metodi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ed una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struttura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URL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ben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definiti</a:t>
            </a:r>
            <a:endParaRPr lang="en-US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L’architettura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enfatizza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la </a:t>
            </a:r>
            <a:r>
              <a:rPr lang="en-US" sz="1600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scalabilità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l’uniformità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dell’interfaccia</a:t>
            </a:r>
            <a:r>
              <a:rPr lang="en-US" sz="1600" dirty="0"/>
              <a:t> e </a:t>
            </a:r>
            <a:r>
              <a:rPr lang="en-US" sz="1600" dirty="0" err="1">
                <a:solidFill>
                  <a:schemeClr val="accent1"/>
                </a:solidFill>
              </a:rPr>
              <a:t>l’indipendenza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risorse</a:t>
            </a:r>
            <a:endParaRPr lang="en-US"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un web service di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tipo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RESTful le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richieste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sono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indirizzate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verso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gli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URI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delle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risorse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 Si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può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usare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JSON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per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ottimizzare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il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processo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ricerca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333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>
            <a:extLst>
              <a:ext uri="{FF2B5EF4-FFF2-40B4-BE49-F238E27FC236}">
                <a16:creationId xmlns:a16="http://schemas.microsoft.com/office/drawing/2014/main" id="{5FB382E7-2DC8-444A-8A85-3C553CA8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79" y="1900428"/>
            <a:ext cx="787038" cy="78703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81C4DB2-5BEB-4C90-9E02-4CE8B086D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299" y="3370000"/>
            <a:ext cx="814796" cy="814796"/>
          </a:xfrm>
          <a:prstGeom prst="rect">
            <a:avLst/>
          </a:prstGeom>
        </p:spPr>
      </p:pic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BF7862EA-F84E-4DE0-BD9D-B259ECCEFB46}"/>
              </a:ext>
            </a:extLst>
          </p:cNvPr>
          <p:cNvCxnSpPr>
            <a:cxnSpLocks/>
            <a:stCxn id="30" idx="2"/>
            <a:endCxn id="29" idx="1"/>
          </p:cNvCxnSpPr>
          <p:nvPr/>
        </p:nvCxnSpPr>
        <p:spPr>
          <a:xfrm rot="5400000" flipH="1">
            <a:off x="6491513" y="3042613"/>
            <a:ext cx="1890849" cy="393518"/>
          </a:xfrm>
          <a:prstGeom prst="curvedConnector4">
            <a:avLst>
              <a:gd name="adj1" fmla="val 0"/>
              <a:gd name="adj2" fmla="val 198733"/>
            </a:avLst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Google Shape;2224;p41">
            <a:extLst>
              <a:ext uri="{FF2B5EF4-FFF2-40B4-BE49-F238E27FC236}">
                <a16:creationId xmlns:a16="http://schemas.microsoft.com/office/drawing/2014/main" id="{E6A4E169-0BC2-44F3-831D-241A6904F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2350"/>
            <a:ext cx="9144000" cy="76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0000"/>
                </a:solidFill>
              </a:rPr>
              <a:t>FLASK</a:t>
            </a:r>
            <a:endParaRPr sz="4000" dirty="0">
              <a:solidFill>
                <a:srgbClr val="FF0000"/>
              </a:solidFill>
            </a:endParaRPr>
          </a:p>
        </p:txBody>
      </p:sp>
      <p:sp>
        <p:nvSpPr>
          <p:cNvPr id="15" name="Google Shape;2226;p41">
            <a:extLst>
              <a:ext uri="{FF2B5EF4-FFF2-40B4-BE49-F238E27FC236}">
                <a16:creationId xmlns:a16="http://schemas.microsoft.com/office/drawing/2014/main" id="{3AA32277-2446-4ED4-995D-D0976D254DC6}"/>
              </a:ext>
            </a:extLst>
          </p:cNvPr>
          <p:cNvSpPr txBox="1">
            <a:spLocks/>
          </p:cNvSpPr>
          <p:nvPr/>
        </p:nvSpPr>
        <p:spPr>
          <a:xfrm>
            <a:off x="469319" y="1757747"/>
            <a:ext cx="5285232" cy="217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Flask è un 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micro framework 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scritto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in Python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Supporta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estensioni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possono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aggiungere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feature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all’applicazione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e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basa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</a:t>
            </a:r>
            <a:r>
              <a:rPr lang="en-US" sz="1600" dirty="0" err="1"/>
              <a:t>architettura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RESTful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per le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richieste</a:t>
            </a:r>
            <a:endParaRPr lang="en-US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SQLALCHEMY: </a:t>
            </a:r>
            <a:r>
              <a:rPr lang="en-US" sz="1600" dirty="0" err="1"/>
              <a:t>sistema</a:t>
            </a:r>
            <a:r>
              <a:rPr lang="en-US" sz="1600" dirty="0"/>
              <a:t> di </a:t>
            </a:r>
            <a:r>
              <a:rPr lang="en-US" sz="1600" dirty="0" err="1">
                <a:solidFill>
                  <a:schemeClr val="accent1"/>
                </a:solidFill>
              </a:rPr>
              <a:t>db</a:t>
            </a:r>
            <a:r>
              <a:rPr lang="en-US" sz="1600" dirty="0"/>
              <a:t> </a:t>
            </a:r>
            <a:r>
              <a:rPr lang="en-US" sz="1600" dirty="0" err="1"/>
              <a:t>basato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SQL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PANDAS: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gestione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e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analisi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dati</a:t>
            </a:r>
            <a:endParaRPr lang="en-US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FOLIUM: </a:t>
            </a:r>
            <a:r>
              <a:rPr lang="en-US" sz="1600" dirty="0" err="1"/>
              <a:t>sistema</a:t>
            </a:r>
            <a:r>
              <a:rPr lang="en-US" sz="1600" dirty="0"/>
              <a:t> di </a:t>
            </a:r>
            <a:r>
              <a:rPr lang="en-US" sz="1600" dirty="0" err="1"/>
              <a:t>creazione</a:t>
            </a:r>
            <a:r>
              <a:rPr lang="en-US" sz="1600" dirty="0"/>
              <a:t> di </a:t>
            </a:r>
            <a:r>
              <a:rPr lang="en-US" sz="1600" dirty="0" err="1">
                <a:solidFill>
                  <a:schemeClr val="accent1"/>
                </a:solidFill>
              </a:rPr>
              <a:t>mappe</a:t>
            </a:r>
            <a:endParaRPr lang="en-US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5648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393795" y="2231136"/>
            <a:ext cx="4259766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Implementazione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1377616" y="2702373"/>
            <a:ext cx="5877426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700"/>
              <a:t>Presenzatione</a:t>
            </a:r>
            <a:br>
              <a:rPr lang="en" sz="4700" dirty="0"/>
            </a:br>
            <a:r>
              <a:rPr lang="en" sz="4700"/>
              <a:t>prodotto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2549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0" name="Google Shape;2620;p47"/>
          <p:cNvGrpSpPr/>
          <p:nvPr/>
        </p:nvGrpSpPr>
        <p:grpSpPr>
          <a:xfrm>
            <a:off x="2965665" y="1099475"/>
            <a:ext cx="3480300" cy="1145236"/>
            <a:chOff x="2771600" y="526920"/>
            <a:chExt cx="3480300" cy="1145236"/>
          </a:xfrm>
        </p:grpSpPr>
        <p:sp>
          <p:nvSpPr>
            <p:cNvPr id="2621" name="Google Shape;2621;p47"/>
            <p:cNvSpPr/>
            <p:nvPr/>
          </p:nvSpPr>
          <p:spPr>
            <a:xfrm>
              <a:off x="2771600" y="526920"/>
              <a:ext cx="3480300" cy="114523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26" name="Google Shape;2626;p47"/>
          <p:cNvGrpSpPr/>
          <p:nvPr/>
        </p:nvGrpSpPr>
        <p:grpSpPr>
          <a:xfrm>
            <a:off x="2965665" y="2571750"/>
            <a:ext cx="3480300" cy="1145100"/>
            <a:chOff x="2771600" y="526920"/>
            <a:chExt cx="3480300" cy="1145100"/>
          </a:xfrm>
        </p:grpSpPr>
        <p:sp>
          <p:nvSpPr>
            <p:cNvPr id="2627" name="Google Shape;2627;p47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29" name="Google Shape;2629;p47"/>
          <p:cNvSpPr txBox="1">
            <a:spLocks noGrp="1"/>
          </p:cNvSpPr>
          <p:nvPr>
            <p:ph type="subTitle" idx="3"/>
          </p:nvPr>
        </p:nvSpPr>
        <p:spPr>
          <a:xfrm>
            <a:off x="2959311" y="3270035"/>
            <a:ext cx="348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Tenere traccia della posizione degli oggetti</a:t>
            </a:r>
            <a:endParaRPr dirty="0"/>
          </a:p>
        </p:txBody>
      </p:sp>
      <p:sp>
        <p:nvSpPr>
          <p:cNvPr id="2630" name="Google Shape;2630;p47"/>
          <p:cNvSpPr txBox="1">
            <a:spLocks noGrp="1"/>
          </p:cNvSpPr>
          <p:nvPr>
            <p:ph type="title"/>
          </p:nvPr>
        </p:nvSpPr>
        <p:spPr>
          <a:xfrm>
            <a:off x="2959311" y="1276643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Matching AI</a:t>
            </a:r>
            <a:endParaRPr dirty="0"/>
          </a:p>
        </p:txBody>
      </p:sp>
      <p:sp>
        <p:nvSpPr>
          <p:cNvPr id="2631" name="Google Shape;2631;p47"/>
          <p:cNvSpPr txBox="1">
            <a:spLocks noGrp="1"/>
          </p:cNvSpPr>
          <p:nvPr>
            <p:ph type="subTitle" idx="1"/>
          </p:nvPr>
        </p:nvSpPr>
        <p:spPr>
          <a:xfrm>
            <a:off x="2959311" y="1797851"/>
            <a:ext cx="348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Trovare il disperso</a:t>
            </a:r>
            <a:endParaRPr dirty="0"/>
          </a:p>
        </p:txBody>
      </p:sp>
      <p:sp>
        <p:nvSpPr>
          <p:cNvPr id="2632" name="Google Shape;2632;p47"/>
          <p:cNvSpPr txBox="1">
            <a:spLocks noGrp="1"/>
          </p:cNvSpPr>
          <p:nvPr>
            <p:ph type="title" idx="2"/>
          </p:nvPr>
        </p:nvSpPr>
        <p:spPr>
          <a:xfrm>
            <a:off x="2959311" y="2749637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985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Google Shape;12372;p73">
            <a:extLst>
              <a:ext uri="{FF2B5EF4-FFF2-40B4-BE49-F238E27FC236}">
                <a16:creationId xmlns:a16="http://schemas.microsoft.com/office/drawing/2014/main" id="{107C6E4E-A12B-4ECC-A269-C52890767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0023"/>
              </p:ext>
            </p:extLst>
          </p:nvPr>
        </p:nvGraphicFramePr>
        <p:xfrm>
          <a:off x="731514" y="1287779"/>
          <a:ext cx="8079730" cy="3173643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81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005">
                  <a:extLst>
                    <a:ext uri="{9D8B030D-6E8A-4147-A177-3AD203B41FA5}">
                      <a16:colId xmlns:a16="http://schemas.microsoft.com/office/drawing/2014/main" val="2151556959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2907846391"/>
                    </a:ext>
                  </a:extLst>
                </a:gridCol>
                <a:gridCol w="4012827">
                  <a:extLst>
                    <a:ext uri="{9D8B030D-6E8A-4147-A177-3AD203B41FA5}">
                      <a16:colId xmlns:a16="http://schemas.microsoft.com/office/drawing/2014/main" val="1237816462"/>
                    </a:ext>
                  </a:extLst>
                </a:gridCol>
              </a:tblGrid>
              <a:tr h="78912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latin typeface="Fjalla One" panose="020B0604020202020204" charset="0"/>
                        </a:rPr>
                        <a:t>Telemetry</a:t>
                      </a:r>
                      <a:endParaRPr sz="1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Fjalla One" panose="020B0604020202020204" charset="0"/>
                        </a:rPr>
                        <a:t>Matching AI</a:t>
                      </a: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latin typeface="Fjalla One" panose="020B0604020202020204" charset="0"/>
                        </a:rPr>
                        <a:t>Team</a:t>
                      </a:r>
                      <a:endParaRPr sz="1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0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latin typeface="Fjalla One" panose="020B0604020202020204" charset="0"/>
                        </a:rPr>
                        <a:t>DOG</a:t>
                      </a:r>
                      <a:endParaRPr sz="1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latin typeface="Fjalla One" panose="020B0604020202020204" charset="0"/>
                      </a:endParaRPr>
                    </a:p>
                  </a:txBody>
                  <a:tcPr marL="91425" marR="91425" marT="91425" marB="91425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250358"/>
                  </a:ext>
                </a:extLst>
              </a:tr>
            </a:tbl>
          </a:graphicData>
        </a:graphic>
      </p:graphicFrame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1851102" y="338328"/>
            <a:ext cx="4769286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Comunicazione verso il server</a:t>
            </a:r>
            <a:endParaRPr dirty="0"/>
          </a:p>
        </p:txBody>
      </p:sp>
      <p:grpSp>
        <p:nvGrpSpPr>
          <p:cNvPr id="4" name="Google Shape;11957;p72">
            <a:extLst>
              <a:ext uri="{FF2B5EF4-FFF2-40B4-BE49-F238E27FC236}">
                <a16:creationId xmlns:a16="http://schemas.microsoft.com/office/drawing/2014/main" id="{D1B2728C-917F-4D84-9671-0130FAE027EA}"/>
              </a:ext>
            </a:extLst>
          </p:cNvPr>
          <p:cNvGrpSpPr/>
          <p:nvPr/>
        </p:nvGrpSpPr>
        <p:grpSpPr>
          <a:xfrm>
            <a:off x="4933568" y="1914451"/>
            <a:ext cx="3752780" cy="2890721"/>
            <a:chOff x="803162" y="2667727"/>
            <a:chExt cx="1395932" cy="633611"/>
          </a:xfrm>
        </p:grpSpPr>
        <p:cxnSp>
          <p:nvCxnSpPr>
            <p:cNvPr id="5" name="Google Shape;11958;p72">
              <a:extLst>
                <a:ext uri="{FF2B5EF4-FFF2-40B4-BE49-F238E27FC236}">
                  <a16:creationId xmlns:a16="http://schemas.microsoft.com/office/drawing/2014/main" id="{EC2BAC68-A56F-4D03-A92B-92605B1C2069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 rot="16200000" flipH="1">
              <a:off x="1625977" y="2675964"/>
              <a:ext cx="129155" cy="362880"/>
            </a:xfrm>
            <a:prstGeom prst="bentConnector3">
              <a:avLst>
                <a:gd name="adj1" fmla="val 47535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oogle Shape;11961;p72">
              <a:extLst>
                <a:ext uri="{FF2B5EF4-FFF2-40B4-BE49-F238E27FC236}">
                  <a16:creationId xmlns:a16="http://schemas.microsoft.com/office/drawing/2014/main" id="{23C008A2-702E-4A06-9F6F-4A5847FA3D3E}"/>
                </a:ext>
              </a:extLst>
            </p:cNvPr>
            <p:cNvCxnSpPr>
              <a:cxnSpLocks/>
              <a:stCxn id="16" idx="0"/>
              <a:endCxn id="17" idx="2"/>
            </p:cNvCxnSpPr>
            <p:nvPr/>
          </p:nvCxnSpPr>
          <p:spPr>
            <a:xfrm rot="5400000" flipH="1" flipV="1">
              <a:off x="1258793" y="2667461"/>
              <a:ext cx="124955" cy="375688"/>
            </a:xfrm>
            <a:prstGeom prst="bentConnector3">
              <a:avLst>
                <a:gd name="adj1" fmla="val 51274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Google Shape;11963;p72">
              <a:extLst>
                <a:ext uri="{FF2B5EF4-FFF2-40B4-BE49-F238E27FC236}">
                  <a16:creationId xmlns:a16="http://schemas.microsoft.com/office/drawing/2014/main" id="{F66D93CA-BB3E-46A0-915C-B6FE27701455}"/>
                </a:ext>
              </a:extLst>
            </p:cNvPr>
            <p:cNvCxnSpPr>
              <a:cxnSpLocks/>
              <a:stCxn id="16" idx="2"/>
              <a:endCxn id="12" idx="0"/>
            </p:cNvCxnSpPr>
            <p:nvPr/>
          </p:nvCxnSpPr>
          <p:spPr>
            <a:xfrm rot="16200000" flipH="1">
              <a:off x="1150125" y="3026183"/>
              <a:ext cx="133356" cy="166754"/>
            </a:xfrm>
            <a:prstGeom prst="bentConnector3">
              <a:avLst>
                <a:gd name="adj1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oogle Shape;11965;p72">
              <a:extLst>
                <a:ext uri="{FF2B5EF4-FFF2-40B4-BE49-F238E27FC236}">
                  <a16:creationId xmlns:a16="http://schemas.microsoft.com/office/drawing/2014/main" id="{D0898D59-FB2F-4BF4-8C7C-E6DA6FE95890}"/>
                </a:ext>
              </a:extLst>
            </p:cNvPr>
            <p:cNvCxnSpPr>
              <a:cxnSpLocks/>
              <a:stCxn id="11" idx="0"/>
              <a:endCxn id="16" idx="2"/>
            </p:cNvCxnSpPr>
            <p:nvPr/>
          </p:nvCxnSpPr>
          <p:spPr>
            <a:xfrm rot="5400000" flipH="1" flipV="1">
              <a:off x="981791" y="3024603"/>
              <a:ext cx="133356" cy="169914"/>
            </a:xfrm>
            <a:prstGeom prst="bentConnector3">
              <a:avLst>
                <a:gd name="adj1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oogle Shape;11967;p72">
              <a:extLst>
                <a:ext uri="{FF2B5EF4-FFF2-40B4-BE49-F238E27FC236}">
                  <a16:creationId xmlns:a16="http://schemas.microsoft.com/office/drawing/2014/main" id="{A82CFDBB-B786-4464-8BD3-28E68EFEC3B9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rot="16200000" flipH="1">
              <a:off x="1890791" y="3028285"/>
              <a:ext cx="129156" cy="166750"/>
            </a:xfrm>
            <a:prstGeom prst="bentConnector3">
              <a:avLst>
                <a:gd name="adj1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oogle Shape;11969;p72">
              <a:extLst>
                <a:ext uri="{FF2B5EF4-FFF2-40B4-BE49-F238E27FC236}">
                  <a16:creationId xmlns:a16="http://schemas.microsoft.com/office/drawing/2014/main" id="{E1931ACB-657A-4345-B411-98827A0BC19F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rot="5400000" flipH="1" flipV="1">
              <a:off x="1722458" y="3026702"/>
              <a:ext cx="129156" cy="169916"/>
            </a:xfrm>
            <a:prstGeom prst="bentConnector3">
              <a:avLst>
                <a:gd name="adj1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Google Shape;11966;p72">
              <a:extLst>
                <a:ext uri="{FF2B5EF4-FFF2-40B4-BE49-F238E27FC236}">
                  <a16:creationId xmlns:a16="http://schemas.microsoft.com/office/drawing/2014/main" id="{EC7F793E-F091-4744-9E3A-35A929D14BFA}"/>
                </a:ext>
              </a:extLst>
            </p:cNvPr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tx1"/>
                  </a:solidFill>
                  <a:latin typeface="Fjalla One" panose="020B0604020202020204" charset="0"/>
                </a:rPr>
                <a:t>Dog-4</a:t>
              </a:r>
              <a:endParaRPr dirty="0">
                <a:solidFill>
                  <a:schemeClr val="tx1"/>
                </a:solidFill>
                <a:latin typeface="Fjalla One" panose="020B0604020202020204" charset="0"/>
              </a:endParaRPr>
            </a:p>
          </p:txBody>
        </p:sp>
        <p:sp>
          <p:nvSpPr>
            <p:cNvPr id="12" name="Google Shape;11964;p72">
              <a:extLst>
                <a:ext uri="{FF2B5EF4-FFF2-40B4-BE49-F238E27FC236}">
                  <a16:creationId xmlns:a16="http://schemas.microsoft.com/office/drawing/2014/main" id="{BADD0D9C-C1A4-4E3F-9D7B-0FB1F82AD558}"/>
                </a:ext>
              </a:extLst>
            </p:cNvPr>
            <p:cNvSpPr/>
            <p:nvPr/>
          </p:nvSpPr>
          <p:spPr>
            <a:xfrm>
              <a:off x="1139830" y="3176238"/>
              <a:ext cx="320700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tx1"/>
                  </a:solidFill>
                  <a:latin typeface="Fjalla One" panose="020B0604020202020204" charset="0"/>
                </a:rPr>
                <a:t>Dog-3</a:t>
              </a:r>
              <a:endParaRPr dirty="0">
                <a:solidFill>
                  <a:schemeClr val="tx1"/>
                </a:solidFill>
                <a:latin typeface="Fjalla One" panose="020B0604020202020204" charset="0"/>
              </a:endParaRPr>
            </a:p>
          </p:txBody>
        </p:sp>
        <p:sp>
          <p:nvSpPr>
            <p:cNvPr id="13" name="Google Shape;11970;p72">
              <a:extLst>
                <a:ext uri="{FF2B5EF4-FFF2-40B4-BE49-F238E27FC236}">
                  <a16:creationId xmlns:a16="http://schemas.microsoft.com/office/drawing/2014/main" id="{1FCE7175-117E-4DB1-8E1C-3A22C5BC7DF3}"/>
                </a:ext>
              </a:extLst>
            </p:cNvPr>
            <p:cNvSpPr/>
            <p:nvPr/>
          </p:nvSpPr>
          <p:spPr>
            <a:xfrm>
              <a:off x="1541728" y="3176238"/>
              <a:ext cx="320700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tx1"/>
                  </a:solidFill>
                  <a:latin typeface="Fjalla One" panose="020B0604020202020204" charset="0"/>
                </a:rPr>
                <a:t>Dog-2</a:t>
              </a:r>
              <a:endParaRPr dirty="0">
                <a:solidFill>
                  <a:schemeClr val="tx1"/>
                </a:solidFill>
                <a:latin typeface="Fjalla One" panose="020B0604020202020204" charset="0"/>
              </a:endParaRPr>
            </a:p>
          </p:txBody>
        </p:sp>
        <p:sp>
          <p:nvSpPr>
            <p:cNvPr id="14" name="Google Shape;11968;p72">
              <a:extLst>
                <a:ext uri="{FF2B5EF4-FFF2-40B4-BE49-F238E27FC236}">
                  <a16:creationId xmlns:a16="http://schemas.microsoft.com/office/drawing/2014/main" id="{8147D232-6939-4616-B54A-B689727E4A8F}"/>
                </a:ext>
              </a:extLst>
            </p:cNvPr>
            <p:cNvSpPr/>
            <p:nvPr/>
          </p:nvSpPr>
          <p:spPr>
            <a:xfrm>
              <a:off x="1878394" y="3176238"/>
              <a:ext cx="320700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tx1"/>
                  </a:solidFill>
                  <a:latin typeface="Fjalla One" panose="020B0604020202020204" charset="0"/>
                </a:rPr>
                <a:t>Dog-1</a:t>
              </a:r>
              <a:endParaRPr dirty="0">
                <a:solidFill>
                  <a:schemeClr val="tx1"/>
                </a:solidFill>
                <a:latin typeface="Fjalla One" panose="020B0604020202020204" charset="0"/>
              </a:endParaRPr>
            </a:p>
          </p:txBody>
        </p:sp>
        <p:sp>
          <p:nvSpPr>
            <p:cNvPr id="15" name="Google Shape;11960;p72">
              <a:extLst>
                <a:ext uri="{FF2B5EF4-FFF2-40B4-BE49-F238E27FC236}">
                  <a16:creationId xmlns:a16="http://schemas.microsoft.com/office/drawing/2014/main" id="{CCE8FF1C-DC2A-4A08-845A-240755A8DAFB}"/>
                </a:ext>
              </a:extLst>
            </p:cNvPr>
            <p:cNvSpPr/>
            <p:nvPr/>
          </p:nvSpPr>
          <p:spPr>
            <a:xfrm>
              <a:off x="1686137" y="2921982"/>
              <a:ext cx="371714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tx1"/>
                  </a:solidFill>
                  <a:latin typeface="Fjalla One" panose="020B0604020202020204" charset="0"/>
                </a:rPr>
                <a:t>Team-2</a:t>
              </a:r>
              <a:endParaRPr dirty="0">
                <a:solidFill>
                  <a:schemeClr val="tx1"/>
                </a:solidFill>
                <a:latin typeface="Fjalla One" panose="020B0604020202020204" charset="0"/>
              </a:endParaRPr>
            </a:p>
          </p:txBody>
        </p:sp>
        <p:sp>
          <p:nvSpPr>
            <p:cNvPr id="16" name="Google Shape;11962;p72">
              <a:extLst>
                <a:ext uri="{FF2B5EF4-FFF2-40B4-BE49-F238E27FC236}">
                  <a16:creationId xmlns:a16="http://schemas.microsoft.com/office/drawing/2014/main" id="{EF1A7A69-E0BA-4785-9EAC-C59531A8EBA0}"/>
                </a:ext>
              </a:extLst>
            </p:cNvPr>
            <p:cNvSpPr/>
            <p:nvPr/>
          </p:nvSpPr>
          <p:spPr>
            <a:xfrm>
              <a:off x="947569" y="2917782"/>
              <a:ext cx="371714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tx1"/>
                  </a:solidFill>
                  <a:latin typeface="Fjalla One" panose="020B0604020202020204" charset="0"/>
                </a:rPr>
                <a:t>Team-1</a:t>
              </a:r>
              <a:endParaRPr dirty="0">
                <a:solidFill>
                  <a:schemeClr val="tx1"/>
                </a:solidFill>
                <a:latin typeface="Fjalla One" panose="020B0604020202020204" charset="0"/>
              </a:endParaRPr>
            </a:p>
          </p:txBody>
        </p:sp>
        <p:sp>
          <p:nvSpPr>
            <p:cNvPr id="17" name="Google Shape;11959;p72">
              <a:extLst>
                <a:ext uri="{FF2B5EF4-FFF2-40B4-BE49-F238E27FC236}">
                  <a16:creationId xmlns:a16="http://schemas.microsoft.com/office/drawing/2014/main" id="{4A5C014E-8B6F-45DA-B1CD-1D56799C4A3D}"/>
                </a:ext>
              </a:extLst>
            </p:cNvPr>
            <p:cNvSpPr/>
            <p:nvPr/>
          </p:nvSpPr>
          <p:spPr>
            <a:xfrm>
              <a:off x="1300180" y="2667727"/>
              <a:ext cx="417867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tx1"/>
                  </a:solidFill>
                  <a:latin typeface="Fjalla One" panose="020B0604020202020204" charset="0"/>
                </a:rPr>
                <a:t>Server</a:t>
              </a:r>
              <a:endParaRPr dirty="0">
                <a:solidFill>
                  <a:schemeClr val="tx1"/>
                </a:solidFill>
                <a:latin typeface="Fjalla One" panose="020B0604020202020204" charset="0"/>
              </a:endParaRPr>
            </a:p>
          </p:txBody>
        </p:sp>
      </p:grpSp>
      <p:pic>
        <p:nvPicPr>
          <p:cNvPr id="1886" name="Elemento grafico 1885" descr="Segno di spunta con riempimento a tinta unita">
            <a:extLst>
              <a:ext uri="{FF2B5EF4-FFF2-40B4-BE49-F238E27FC236}">
                <a16:creationId xmlns:a16="http://schemas.microsoft.com/office/drawing/2014/main" id="{3CC10EEF-EE13-4B80-A1D9-509F32984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5701" y="3429958"/>
            <a:ext cx="759833" cy="759833"/>
          </a:xfrm>
          <a:prstGeom prst="rect">
            <a:avLst/>
          </a:prstGeom>
        </p:spPr>
      </p:pic>
      <p:pic>
        <p:nvPicPr>
          <p:cNvPr id="99" name="Elemento grafico 98" descr="Segno di spunta con riempimento a tinta unita">
            <a:extLst>
              <a:ext uri="{FF2B5EF4-FFF2-40B4-BE49-F238E27FC236}">
                <a16:creationId xmlns:a16="http://schemas.microsoft.com/office/drawing/2014/main" id="{9748ABFA-FC81-4E75-BCD0-E57B7F07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4023" y="3429958"/>
            <a:ext cx="759833" cy="759833"/>
          </a:xfrm>
          <a:prstGeom prst="rect">
            <a:avLst/>
          </a:prstGeom>
        </p:spPr>
      </p:pic>
      <p:pic>
        <p:nvPicPr>
          <p:cNvPr id="100" name="Elemento grafico 99" descr="Segno di spunta con riempimento a tinta unita">
            <a:extLst>
              <a:ext uri="{FF2B5EF4-FFF2-40B4-BE49-F238E27FC236}">
                <a16:creationId xmlns:a16="http://schemas.microsoft.com/office/drawing/2014/main" id="{FABBD98A-5B72-437C-B1EB-7104426CC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5701" y="2295443"/>
            <a:ext cx="759833" cy="759833"/>
          </a:xfrm>
          <a:prstGeom prst="rect">
            <a:avLst/>
          </a:prstGeom>
        </p:spPr>
      </p:pic>
      <p:sp>
        <p:nvSpPr>
          <p:cNvPr id="101" name="Google Shape;2629;p47">
            <a:extLst>
              <a:ext uri="{FF2B5EF4-FFF2-40B4-BE49-F238E27FC236}">
                <a16:creationId xmlns:a16="http://schemas.microsoft.com/office/drawing/2014/main" id="{ECF9F980-043F-4912-B926-D857CF9D8E61}"/>
              </a:ext>
            </a:extLst>
          </p:cNvPr>
          <p:cNvSpPr txBox="1">
            <a:spLocks/>
          </p:cNvSpPr>
          <p:nvPr/>
        </p:nvSpPr>
        <p:spPr>
          <a:xfrm>
            <a:off x="8284091" y="1986329"/>
            <a:ext cx="859909" cy="426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atin typeface="Fjalla One" panose="020B0604020202020204" charset="0"/>
              </a:rPr>
              <a:t>HTTP</a:t>
            </a:r>
          </a:p>
        </p:txBody>
      </p:sp>
      <p:sp>
        <p:nvSpPr>
          <p:cNvPr id="102" name="Google Shape;2629;p47">
            <a:extLst>
              <a:ext uri="{FF2B5EF4-FFF2-40B4-BE49-F238E27FC236}">
                <a16:creationId xmlns:a16="http://schemas.microsoft.com/office/drawing/2014/main" id="{78FC94D1-E301-4775-A56B-CC434C1249C0}"/>
              </a:ext>
            </a:extLst>
          </p:cNvPr>
          <p:cNvSpPr txBox="1">
            <a:spLocks/>
          </p:cNvSpPr>
          <p:nvPr/>
        </p:nvSpPr>
        <p:spPr>
          <a:xfrm>
            <a:off x="8306634" y="3223875"/>
            <a:ext cx="859909" cy="426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atin typeface="Fjalla One" panose="020B0604020202020204" charset="0"/>
              </a:rPr>
              <a:t>MQTT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200" y="342231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Simulazione del movimento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081912" y="1489843"/>
            <a:ext cx="1170804" cy="52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Cane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" name="Google Shape;2178;p39">
            <a:extLst>
              <a:ext uri="{FF2B5EF4-FFF2-40B4-BE49-F238E27FC236}">
                <a16:creationId xmlns:a16="http://schemas.microsoft.com/office/drawing/2014/main" id="{3470169D-5CED-4EA7-9CBF-5A1BAC2E9D70}"/>
              </a:ext>
            </a:extLst>
          </p:cNvPr>
          <p:cNvSpPr txBox="1">
            <a:spLocks/>
          </p:cNvSpPr>
          <p:nvPr/>
        </p:nvSpPr>
        <p:spPr>
          <a:xfrm>
            <a:off x="5891286" y="1489843"/>
            <a:ext cx="1170804" cy="52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1600" dirty="0"/>
              <a:t>Team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5FE7912-04DA-43F8-9C81-CFADC45A5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92" y="2103864"/>
            <a:ext cx="3136292" cy="20972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0D1657-C337-44EA-B0C7-FC24B3523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15" y="2103864"/>
            <a:ext cx="3127546" cy="21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87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1233038" y="1898928"/>
            <a:ext cx="1461371" cy="1462671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65" name="Google Shape;2165;p39"/>
          <p:cNvSpPr txBox="1"/>
          <p:nvPr/>
        </p:nvSpPr>
        <p:spPr>
          <a:xfrm>
            <a:off x="1419959" y="2783267"/>
            <a:ext cx="106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 dirty="0">
                <a:solidFill>
                  <a:srgbClr val="494949"/>
                </a:solidFill>
                <a:latin typeface="Abel"/>
                <a:ea typeface="Abel"/>
                <a:cs typeface="Abel"/>
                <a:sym typeface="Abel"/>
              </a:rPr>
              <a:t>AI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200" y="86938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Matching</a:t>
            </a:r>
            <a:endParaRPr dirty="0"/>
          </a:p>
        </p:txBody>
      </p:sp>
      <p:grpSp>
        <p:nvGrpSpPr>
          <p:cNvPr id="21" name="Google Shape;13709;p77">
            <a:extLst>
              <a:ext uri="{FF2B5EF4-FFF2-40B4-BE49-F238E27FC236}">
                <a16:creationId xmlns:a16="http://schemas.microsoft.com/office/drawing/2014/main" id="{8C2F08B1-4B04-4B1E-81CE-401AF8A09884}"/>
              </a:ext>
            </a:extLst>
          </p:cNvPr>
          <p:cNvGrpSpPr/>
          <p:nvPr/>
        </p:nvGrpSpPr>
        <p:grpSpPr>
          <a:xfrm>
            <a:off x="1609430" y="2205727"/>
            <a:ext cx="708180" cy="673771"/>
            <a:chOff x="-22859750" y="2335900"/>
            <a:chExt cx="296950" cy="294375"/>
          </a:xfrm>
          <a:solidFill>
            <a:srgbClr val="000000"/>
          </a:solidFill>
        </p:grpSpPr>
        <p:sp>
          <p:nvSpPr>
            <p:cNvPr id="22" name="Google Shape;13710;p77">
              <a:extLst>
                <a:ext uri="{FF2B5EF4-FFF2-40B4-BE49-F238E27FC236}">
                  <a16:creationId xmlns:a16="http://schemas.microsoft.com/office/drawing/2014/main" id="{8C2A5001-3D19-4EC9-A1FA-332DACF206F3}"/>
                </a:ext>
              </a:extLst>
            </p:cNvPr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3711;p77">
              <a:extLst>
                <a:ext uri="{FF2B5EF4-FFF2-40B4-BE49-F238E27FC236}">
                  <a16:creationId xmlns:a16="http://schemas.microsoft.com/office/drawing/2014/main" id="{7A36C4A8-7059-4E78-A88F-DB03211502CE}"/>
                </a:ext>
              </a:extLst>
            </p:cNvPr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12;p77">
              <a:extLst>
                <a:ext uri="{FF2B5EF4-FFF2-40B4-BE49-F238E27FC236}">
                  <a16:creationId xmlns:a16="http://schemas.microsoft.com/office/drawing/2014/main" id="{8701BE7E-37B3-4448-B492-9D6A6543B3A6}"/>
                </a:ext>
              </a:extLst>
            </p:cNvPr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 descr="Immagine che contiene albero, esterni&#10;&#10;Descrizione generata automaticamente">
            <a:extLst>
              <a:ext uri="{FF2B5EF4-FFF2-40B4-BE49-F238E27FC236}">
                <a16:creationId xmlns:a16="http://schemas.microsoft.com/office/drawing/2014/main" id="{D6CBA0BF-4258-475B-A92F-0B19F5F81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02" y="1388187"/>
            <a:ext cx="1638888" cy="2496944"/>
          </a:xfrm>
          <a:prstGeom prst="rect">
            <a:avLst/>
          </a:prstGeom>
        </p:spPr>
      </p:pic>
      <p:grpSp>
        <p:nvGrpSpPr>
          <p:cNvPr id="27" name="Google Shape;5079;p70">
            <a:extLst>
              <a:ext uri="{FF2B5EF4-FFF2-40B4-BE49-F238E27FC236}">
                <a16:creationId xmlns:a16="http://schemas.microsoft.com/office/drawing/2014/main" id="{92A3CADC-219E-44BB-955C-FC192E4E9D83}"/>
              </a:ext>
            </a:extLst>
          </p:cNvPr>
          <p:cNvGrpSpPr/>
          <p:nvPr/>
        </p:nvGrpSpPr>
        <p:grpSpPr>
          <a:xfrm>
            <a:off x="6074238" y="2487061"/>
            <a:ext cx="2080207" cy="286054"/>
            <a:chOff x="6336019" y="3733725"/>
            <a:chExt cx="2566206" cy="351310"/>
          </a:xfrm>
        </p:grpSpPr>
        <p:sp>
          <p:nvSpPr>
            <p:cNvPr id="28" name="Google Shape;5080;p70">
              <a:extLst>
                <a:ext uri="{FF2B5EF4-FFF2-40B4-BE49-F238E27FC236}">
                  <a16:creationId xmlns:a16="http://schemas.microsoft.com/office/drawing/2014/main" id="{D6B2D8F2-5675-42FF-B818-9022DBF8199A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81;p70">
              <a:extLst>
                <a:ext uri="{FF2B5EF4-FFF2-40B4-BE49-F238E27FC236}">
                  <a16:creationId xmlns:a16="http://schemas.microsoft.com/office/drawing/2014/main" id="{F3665DEC-CEC9-45B9-AA6E-5E71EEF37C03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082;p70">
              <a:extLst>
                <a:ext uri="{FF2B5EF4-FFF2-40B4-BE49-F238E27FC236}">
                  <a16:creationId xmlns:a16="http://schemas.microsoft.com/office/drawing/2014/main" id="{A7471047-25C9-4E47-A1FB-A4E09823ED06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083;p70">
              <a:extLst>
                <a:ext uri="{FF2B5EF4-FFF2-40B4-BE49-F238E27FC236}">
                  <a16:creationId xmlns:a16="http://schemas.microsoft.com/office/drawing/2014/main" id="{B323AD9C-44D4-4099-A85E-55EC9CA386E1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" name="Google Shape;5083;p70">
            <a:extLst>
              <a:ext uri="{FF2B5EF4-FFF2-40B4-BE49-F238E27FC236}">
                <a16:creationId xmlns:a16="http://schemas.microsoft.com/office/drawing/2014/main" id="{A1DB8735-BDBB-4908-90C2-A9AD2E65D595}"/>
              </a:ext>
            </a:extLst>
          </p:cNvPr>
          <p:cNvSpPr/>
          <p:nvPr/>
        </p:nvSpPr>
        <p:spPr>
          <a:xfrm>
            <a:off x="2871798" y="2487061"/>
            <a:ext cx="778608" cy="299197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4639462-F085-4D00-92E9-8F4ABBAAED3A}"/>
              </a:ext>
            </a:extLst>
          </p:cNvPr>
          <p:cNvSpPr/>
          <p:nvPr/>
        </p:nvSpPr>
        <p:spPr>
          <a:xfrm>
            <a:off x="1055649" y="913471"/>
            <a:ext cx="4864899" cy="37923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Google Shape;2177;p39">
            <a:extLst>
              <a:ext uri="{FF2B5EF4-FFF2-40B4-BE49-F238E27FC236}">
                <a16:creationId xmlns:a16="http://schemas.microsoft.com/office/drawing/2014/main" id="{9AFDAD03-A492-466A-A9B1-0AFE535390C4}"/>
              </a:ext>
            </a:extLst>
          </p:cNvPr>
          <p:cNvSpPr txBox="1">
            <a:spLocks/>
          </p:cNvSpPr>
          <p:nvPr/>
        </p:nvSpPr>
        <p:spPr>
          <a:xfrm>
            <a:off x="1190253" y="1015658"/>
            <a:ext cx="1525012" cy="4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dirty="0"/>
              <a:t>Dog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25C7F4F-E373-4045-9201-BF32B328318A}"/>
              </a:ext>
            </a:extLst>
          </p:cNvPr>
          <p:cNvSpPr txBox="1"/>
          <p:nvPr/>
        </p:nvSpPr>
        <p:spPr>
          <a:xfrm>
            <a:off x="6131767" y="2482770"/>
            <a:ext cx="1402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Fjalla One" panose="020B0604020202020204" charset="0"/>
              </a:rPr>
              <a:t>Encoded</a:t>
            </a:r>
            <a:r>
              <a:rPr lang="it-IT" dirty="0">
                <a:latin typeface="Fjalla One" panose="020B0604020202020204" charset="0"/>
              </a:rPr>
              <a:t> - JSON</a:t>
            </a:r>
          </a:p>
        </p:txBody>
      </p:sp>
      <p:grpSp>
        <p:nvGrpSpPr>
          <p:cNvPr id="40" name="Google Shape;14873;p80">
            <a:extLst>
              <a:ext uri="{FF2B5EF4-FFF2-40B4-BE49-F238E27FC236}">
                <a16:creationId xmlns:a16="http://schemas.microsoft.com/office/drawing/2014/main" id="{9560CD4E-2E46-43A2-9772-9D019209B76F}"/>
              </a:ext>
            </a:extLst>
          </p:cNvPr>
          <p:cNvGrpSpPr/>
          <p:nvPr/>
        </p:nvGrpSpPr>
        <p:grpSpPr>
          <a:xfrm>
            <a:off x="1679641" y="4058661"/>
            <a:ext cx="567757" cy="470837"/>
            <a:chOff x="-12660025" y="2096250"/>
            <a:chExt cx="353675" cy="309975"/>
          </a:xfrm>
        </p:grpSpPr>
        <p:sp>
          <p:nvSpPr>
            <p:cNvPr id="41" name="Google Shape;14874;p80">
              <a:extLst>
                <a:ext uri="{FF2B5EF4-FFF2-40B4-BE49-F238E27FC236}">
                  <a16:creationId xmlns:a16="http://schemas.microsoft.com/office/drawing/2014/main" id="{96BF4F4F-5538-4EE4-B38D-DADF6BFA98E1}"/>
                </a:ext>
              </a:extLst>
            </p:cNvPr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14875;p80">
              <a:extLst>
                <a:ext uri="{FF2B5EF4-FFF2-40B4-BE49-F238E27FC236}">
                  <a16:creationId xmlns:a16="http://schemas.microsoft.com/office/drawing/2014/main" id="{283AE5C3-EEF3-44E0-B3CD-ADB8AFD9B953}"/>
                </a:ext>
              </a:extLst>
            </p:cNvPr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14876;p80">
              <a:extLst>
                <a:ext uri="{FF2B5EF4-FFF2-40B4-BE49-F238E27FC236}">
                  <a16:creationId xmlns:a16="http://schemas.microsoft.com/office/drawing/2014/main" id="{C27024E3-7BDB-4B4A-BEB0-67EF8FEA9972}"/>
                </a:ext>
              </a:extLst>
            </p:cNvPr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14877;p80">
              <a:extLst>
                <a:ext uri="{FF2B5EF4-FFF2-40B4-BE49-F238E27FC236}">
                  <a16:creationId xmlns:a16="http://schemas.microsoft.com/office/drawing/2014/main" id="{AADF2B1E-0623-4B2C-924D-58BD397805C0}"/>
                </a:ext>
              </a:extLst>
            </p:cNvPr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14878;p80">
              <a:extLst>
                <a:ext uri="{FF2B5EF4-FFF2-40B4-BE49-F238E27FC236}">
                  <a16:creationId xmlns:a16="http://schemas.microsoft.com/office/drawing/2014/main" id="{F22A3D79-C826-4883-8BEA-7506F5A1BE9D}"/>
                </a:ext>
              </a:extLst>
            </p:cNvPr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14879;p80">
              <a:extLst>
                <a:ext uri="{FF2B5EF4-FFF2-40B4-BE49-F238E27FC236}">
                  <a16:creationId xmlns:a16="http://schemas.microsoft.com/office/drawing/2014/main" id="{9B3C5596-9F82-45E6-B9CD-E937ECC7A9BB}"/>
                </a:ext>
              </a:extLst>
            </p:cNvPr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7" name="Google Shape;5083;p70">
            <a:extLst>
              <a:ext uri="{FF2B5EF4-FFF2-40B4-BE49-F238E27FC236}">
                <a16:creationId xmlns:a16="http://schemas.microsoft.com/office/drawing/2014/main" id="{B7CDD01D-B299-4D2A-96A1-4FAB64482FB0}"/>
              </a:ext>
            </a:extLst>
          </p:cNvPr>
          <p:cNvSpPr/>
          <p:nvPr/>
        </p:nvSpPr>
        <p:spPr>
          <a:xfrm rot="16200000">
            <a:off x="1721746" y="3540541"/>
            <a:ext cx="453562" cy="339178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817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200" y="212851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Flusso dati dal server</a:t>
            </a:r>
            <a:endParaRPr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4639462-F085-4D00-92E9-8F4ABBAAED3A}"/>
              </a:ext>
            </a:extLst>
          </p:cNvPr>
          <p:cNvSpPr/>
          <p:nvPr/>
        </p:nvSpPr>
        <p:spPr>
          <a:xfrm>
            <a:off x="2107727" y="1112336"/>
            <a:ext cx="4809599" cy="1287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Google Shape;5083;p70">
            <a:extLst>
              <a:ext uri="{FF2B5EF4-FFF2-40B4-BE49-F238E27FC236}">
                <a16:creationId xmlns:a16="http://schemas.microsoft.com/office/drawing/2014/main" id="{6D736AF4-3D6C-4968-AAAD-80C7B295944A}"/>
              </a:ext>
            </a:extLst>
          </p:cNvPr>
          <p:cNvSpPr/>
          <p:nvPr/>
        </p:nvSpPr>
        <p:spPr>
          <a:xfrm rot="16200000">
            <a:off x="2195448" y="2824314"/>
            <a:ext cx="844306" cy="339178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083;p70">
            <a:extLst>
              <a:ext uri="{FF2B5EF4-FFF2-40B4-BE49-F238E27FC236}">
                <a16:creationId xmlns:a16="http://schemas.microsoft.com/office/drawing/2014/main" id="{8977C485-0866-42E5-B732-60D532D673EE}"/>
              </a:ext>
            </a:extLst>
          </p:cNvPr>
          <p:cNvSpPr/>
          <p:nvPr/>
        </p:nvSpPr>
        <p:spPr>
          <a:xfrm rot="16200000">
            <a:off x="3306852" y="2824313"/>
            <a:ext cx="844306" cy="339178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83;p70">
            <a:extLst>
              <a:ext uri="{FF2B5EF4-FFF2-40B4-BE49-F238E27FC236}">
                <a16:creationId xmlns:a16="http://schemas.microsoft.com/office/drawing/2014/main" id="{24EB96EA-BF4F-4BEE-9DFF-C5CC4D355F03}"/>
              </a:ext>
            </a:extLst>
          </p:cNvPr>
          <p:cNvSpPr/>
          <p:nvPr/>
        </p:nvSpPr>
        <p:spPr>
          <a:xfrm rot="5400000">
            <a:off x="5765070" y="2824312"/>
            <a:ext cx="844306" cy="339178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14023;p78">
            <a:extLst>
              <a:ext uri="{FF2B5EF4-FFF2-40B4-BE49-F238E27FC236}">
                <a16:creationId xmlns:a16="http://schemas.microsoft.com/office/drawing/2014/main" id="{886653FD-EC7C-4D1A-9034-51D599026834}"/>
              </a:ext>
            </a:extLst>
          </p:cNvPr>
          <p:cNvGrpSpPr/>
          <p:nvPr/>
        </p:nvGrpSpPr>
        <p:grpSpPr>
          <a:xfrm>
            <a:off x="5938001" y="3520051"/>
            <a:ext cx="498443" cy="588473"/>
            <a:chOff x="2890050" y="2318350"/>
            <a:chExt cx="259150" cy="296975"/>
          </a:xfrm>
          <a:solidFill>
            <a:schemeClr val="accent1"/>
          </a:solidFill>
        </p:grpSpPr>
        <p:sp>
          <p:nvSpPr>
            <p:cNvPr id="52" name="Google Shape;14024;p78">
              <a:extLst>
                <a:ext uri="{FF2B5EF4-FFF2-40B4-BE49-F238E27FC236}">
                  <a16:creationId xmlns:a16="http://schemas.microsoft.com/office/drawing/2014/main" id="{110998B5-9D1D-488C-837B-11AAD99BF573}"/>
                </a:ext>
              </a:extLst>
            </p:cNvPr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025;p78">
              <a:extLst>
                <a:ext uri="{FF2B5EF4-FFF2-40B4-BE49-F238E27FC236}">
                  <a16:creationId xmlns:a16="http://schemas.microsoft.com/office/drawing/2014/main" id="{408E6A4D-ADB3-4FF3-B269-171D60F40C56}"/>
                </a:ext>
              </a:extLst>
            </p:cNvPr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3319;p76">
            <a:extLst>
              <a:ext uri="{FF2B5EF4-FFF2-40B4-BE49-F238E27FC236}">
                <a16:creationId xmlns:a16="http://schemas.microsoft.com/office/drawing/2014/main" id="{3B1DA307-0F75-49B6-9A9B-981A41B3E1BB}"/>
              </a:ext>
            </a:extLst>
          </p:cNvPr>
          <p:cNvGrpSpPr/>
          <p:nvPr/>
        </p:nvGrpSpPr>
        <p:grpSpPr>
          <a:xfrm>
            <a:off x="2340344" y="3622342"/>
            <a:ext cx="554514" cy="502112"/>
            <a:chOff x="2081650" y="2050750"/>
            <a:chExt cx="483125" cy="424625"/>
          </a:xfrm>
          <a:solidFill>
            <a:schemeClr val="accent2"/>
          </a:solidFill>
        </p:grpSpPr>
        <p:sp>
          <p:nvSpPr>
            <p:cNvPr id="62" name="Google Shape;13320;p76">
              <a:extLst>
                <a:ext uri="{FF2B5EF4-FFF2-40B4-BE49-F238E27FC236}">
                  <a16:creationId xmlns:a16="http://schemas.microsoft.com/office/drawing/2014/main" id="{1AF4756A-22F2-420D-802F-659D89EF5AA6}"/>
                </a:ext>
              </a:extLst>
            </p:cNvPr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13321;p76">
              <a:extLst>
                <a:ext uri="{FF2B5EF4-FFF2-40B4-BE49-F238E27FC236}">
                  <a16:creationId xmlns:a16="http://schemas.microsoft.com/office/drawing/2014/main" id="{FF4404B4-B8EB-4391-A507-D3B02246E245}"/>
                </a:ext>
              </a:extLst>
            </p:cNvPr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13322;p76">
              <a:extLst>
                <a:ext uri="{FF2B5EF4-FFF2-40B4-BE49-F238E27FC236}">
                  <a16:creationId xmlns:a16="http://schemas.microsoft.com/office/drawing/2014/main" id="{6AACF7D7-1251-4137-8793-19FA2FC20C90}"/>
                </a:ext>
              </a:extLst>
            </p:cNvPr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" name="Google Shape;13323;p76">
              <a:extLst>
                <a:ext uri="{FF2B5EF4-FFF2-40B4-BE49-F238E27FC236}">
                  <a16:creationId xmlns:a16="http://schemas.microsoft.com/office/drawing/2014/main" id="{A25BCEC4-4D63-4113-829B-780E812505BE}"/>
                </a:ext>
              </a:extLst>
            </p:cNvPr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13324;p76">
              <a:extLst>
                <a:ext uri="{FF2B5EF4-FFF2-40B4-BE49-F238E27FC236}">
                  <a16:creationId xmlns:a16="http://schemas.microsoft.com/office/drawing/2014/main" id="{482C75C3-E080-4F2E-8AFC-436C19860989}"/>
                </a:ext>
              </a:extLst>
            </p:cNvPr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13325;p76">
              <a:extLst>
                <a:ext uri="{FF2B5EF4-FFF2-40B4-BE49-F238E27FC236}">
                  <a16:creationId xmlns:a16="http://schemas.microsoft.com/office/drawing/2014/main" id="{9F5F4BA2-1D26-4F65-83EE-EC8C28EAEADC}"/>
                </a:ext>
              </a:extLst>
            </p:cNvPr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" name="Google Shape;13561;p77">
            <a:extLst>
              <a:ext uri="{FF2B5EF4-FFF2-40B4-BE49-F238E27FC236}">
                <a16:creationId xmlns:a16="http://schemas.microsoft.com/office/drawing/2014/main" id="{EB7B34AE-4216-4AB5-BACD-0EEC98CC0CAD}"/>
              </a:ext>
            </a:extLst>
          </p:cNvPr>
          <p:cNvGrpSpPr/>
          <p:nvPr/>
        </p:nvGrpSpPr>
        <p:grpSpPr>
          <a:xfrm>
            <a:off x="3410015" y="3540479"/>
            <a:ext cx="637977" cy="632556"/>
            <a:chOff x="-37534750" y="2668075"/>
            <a:chExt cx="332400" cy="319900"/>
          </a:xfrm>
          <a:solidFill>
            <a:schemeClr val="accent2"/>
          </a:solidFill>
        </p:grpSpPr>
        <p:sp>
          <p:nvSpPr>
            <p:cNvPr id="69" name="Google Shape;13562;p77">
              <a:extLst>
                <a:ext uri="{FF2B5EF4-FFF2-40B4-BE49-F238E27FC236}">
                  <a16:creationId xmlns:a16="http://schemas.microsoft.com/office/drawing/2014/main" id="{90789FE5-8AD2-486D-9E47-A169FF63E773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563;p77">
              <a:extLst>
                <a:ext uri="{FF2B5EF4-FFF2-40B4-BE49-F238E27FC236}">
                  <a16:creationId xmlns:a16="http://schemas.microsoft.com/office/drawing/2014/main" id="{1D669D3B-EE52-41FD-9FDA-822A98D2C594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2177;p39">
            <a:extLst>
              <a:ext uri="{FF2B5EF4-FFF2-40B4-BE49-F238E27FC236}">
                <a16:creationId xmlns:a16="http://schemas.microsoft.com/office/drawing/2014/main" id="{AA9F90FE-E44D-40CD-A9FE-38DA88FC87A1}"/>
              </a:ext>
            </a:extLst>
          </p:cNvPr>
          <p:cNvSpPr txBox="1">
            <a:spLocks/>
          </p:cNvSpPr>
          <p:nvPr/>
        </p:nvSpPr>
        <p:spPr>
          <a:xfrm>
            <a:off x="2387983" y="1466787"/>
            <a:ext cx="4249085" cy="41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dirty="0"/>
              <a:t>KNN-Posizione di match</a:t>
            </a:r>
          </a:p>
        </p:txBody>
      </p:sp>
    </p:spTree>
    <p:extLst>
      <p:ext uri="{BB962C8B-B14F-4D97-AF65-F5344CB8AC3E}">
        <p14:creationId xmlns:p14="http://schemas.microsoft.com/office/powerpoint/2010/main" val="264463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187357" y="286289"/>
            <a:ext cx="4769286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</a:t>
            </a:r>
            <a:endParaRPr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BB60BC0-D15D-4EE7-8959-5D45E314B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10" t="-10799" r="-4210" b="2378"/>
          <a:stretch/>
        </p:blipFill>
        <p:spPr>
          <a:xfrm>
            <a:off x="1929656" y="862289"/>
            <a:ext cx="5552318" cy="34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56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368585" y="245104"/>
            <a:ext cx="3155200" cy="654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Funzionamento</a:t>
            </a:r>
            <a:endParaRPr dirty="0"/>
          </a:p>
        </p:txBody>
      </p:sp>
      <p:pic>
        <p:nvPicPr>
          <p:cNvPr id="3" name="registrazione totale">
            <a:hlinkClick r:id="" action="ppaction://media"/>
            <a:extLst>
              <a:ext uri="{FF2B5EF4-FFF2-40B4-BE49-F238E27FC236}">
                <a16:creationId xmlns:a16="http://schemas.microsoft.com/office/drawing/2014/main" id="{A6B16638-D292-4C4C-9EFF-2A23F9A5F3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4663" y="767433"/>
            <a:ext cx="7652602" cy="43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8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368584" y="245104"/>
            <a:ext cx="4493347" cy="654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Funzionamento #2</a:t>
            </a:r>
            <a:endParaRPr dirty="0"/>
          </a:p>
        </p:txBody>
      </p:sp>
      <p:pic>
        <p:nvPicPr>
          <p:cNvPr id="3" name="trim finale">
            <a:hlinkClick r:id="" action="ppaction://media"/>
            <a:extLst>
              <a:ext uri="{FF2B5EF4-FFF2-40B4-BE49-F238E27FC236}">
                <a16:creationId xmlns:a16="http://schemas.microsoft.com/office/drawing/2014/main" id="{B24140D5-A201-41AB-81FB-5017D3701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855" y="954140"/>
            <a:ext cx="7236289" cy="407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1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22050" y="1649336"/>
            <a:ext cx="3099900" cy="722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Qualche domanda?</a:t>
            </a:r>
            <a:endParaRPr sz="24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441B2A-849F-4287-94AC-CEC107D2B588}"/>
              </a:ext>
            </a:extLst>
          </p:cNvPr>
          <p:cNvSpPr/>
          <p:nvPr/>
        </p:nvSpPr>
        <p:spPr>
          <a:xfrm>
            <a:off x="2215376" y="3271024"/>
            <a:ext cx="4742985" cy="1435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AEFE76-CB88-4A0E-B2B2-A3DCE08F5D01}"/>
              </a:ext>
            </a:extLst>
          </p:cNvPr>
          <p:cNvSpPr txBox="1"/>
          <p:nvPr/>
        </p:nvSpPr>
        <p:spPr>
          <a:xfrm>
            <a:off x="3523785" y="2868537"/>
            <a:ext cx="2126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Fjalla One" panose="020B0604020202020204" charset="0"/>
              </a:rPr>
              <a:t>Federico </a:t>
            </a:r>
            <a:r>
              <a:rPr lang="it-IT" dirty="0" err="1">
                <a:latin typeface="Fjalla One" panose="020B0604020202020204" charset="0"/>
              </a:rPr>
              <a:t>Ramanzin</a:t>
            </a:r>
            <a:endParaRPr lang="it-IT" dirty="0">
              <a:latin typeface="Fjalla One" panose="020B0604020202020204" charset="0"/>
            </a:endParaRPr>
          </a:p>
          <a:p>
            <a:pPr algn="ctr"/>
            <a:r>
              <a:rPr lang="it-IT" dirty="0" err="1">
                <a:latin typeface="Fjalla One" panose="020B0604020202020204" charset="0"/>
              </a:rPr>
              <a:t>Fracesco</a:t>
            </a:r>
            <a:r>
              <a:rPr lang="it-IT" dirty="0">
                <a:latin typeface="Fjalla One" panose="020B0604020202020204" charset="0"/>
              </a:rPr>
              <a:t> Moretti</a:t>
            </a:r>
          </a:p>
          <a:p>
            <a:pPr algn="ctr"/>
            <a:r>
              <a:rPr lang="it-IT" dirty="0">
                <a:latin typeface="Fjalla One" panose="020B0604020202020204" charset="0"/>
              </a:rPr>
              <a:t>Tobia Poppi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EF6806-E936-4A67-8EFF-637A300E58DF}"/>
              </a:ext>
            </a:extLst>
          </p:cNvPr>
          <p:cNvSpPr txBox="1"/>
          <p:nvPr/>
        </p:nvSpPr>
        <p:spPr>
          <a:xfrm>
            <a:off x="3523785" y="3988774"/>
            <a:ext cx="2126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Fjalla One" panose="020B0604020202020204" charset="0"/>
                <a:hlinkClick r:id="rId3"/>
              </a:rPr>
              <a:t>Smart Rescue Team Project</a:t>
            </a:r>
            <a:endParaRPr lang="it-IT" dirty="0">
              <a:latin typeface="Fjalla On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55"/>
          <p:cNvSpPr txBox="1">
            <a:spLocks noGrp="1"/>
          </p:cNvSpPr>
          <p:nvPr>
            <p:ph type="subTitle" idx="1"/>
          </p:nvPr>
        </p:nvSpPr>
        <p:spPr>
          <a:xfrm>
            <a:off x="2340774" y="2763497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Persone scomparse all’anno in Italia</a:t>
            </a:r>
            <a:endParaRPr b="1" dirty="0"/>
          </a:p>
        </p:txBody>
      </p:sp>
      <p:sp>
        <p:nvSpPr>
          <p:cNvPr id="3186" name="Google Shape;3186;p55"/>
          <p:cNvSpPr txBox="1">
            <a:spLocks noGrp="1"/>
          </p:cNvSpPr>
          <p:nvPr>
            <p:ph type="title"/>
          </p:nvPr>
        </p:nvSpPr>
        <p:spPr>
          <a:xfrm>
            <a:off x="1499126" y="1910952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chemeClr val="dk2"/>
                </a:solidFill>
              </a:rPr>
              <a:t>&gt;6,000</a:t>
            </a:r>
            <a:endParaRPr sz="10700" dirty="0"/>
          </a:p>
        </p:txBody>
      </p:sp>
      <p:sp>
        <p:nvSpPr>
          <p:cNvPr id="4" name="Google Shape;3185;p55">
            <a:extLst>
              <a:ext uri="{FF2B5EF4-FFF2-40B4-BE49-F238E27FC236}">
                <a16:creationId xmlns:a16="http://schemas.microsoft.com/office/drawing/2014/main" id="{A0CAE116-F181-4024-BA7F-1ACAD72DDDD1}"/>
              </a:ext>
            </a:extLst>
          </p:cNvPr>
          <p:cNvSpPr txBox="1">
            <a:spLocks/>
          </p:cNvSpPr>
          <p:nvPr/>
        </p:nvSpPr>
        <p:spPr>
          <a:xfrm>
            <a:off x="4572000" y="2763496"/>
            <a:ext cx="2634639" cy="65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b="1" dirty="0"/>
              <a:t>Minori</a:t>
            </a:r>
          </a:p>
        </p:txBody>
      </p:sp>
      <p:sp>
        <p:nvSpPr>
          <p:cNvPr id="5" name="Google Shape;3186;p55">
            <a:extLst>
              <a:ext uri="{FF2B5EF4-FFF2-40B4-BE49-F238E27FC236}">
                <a16:creationId xmlns:a16="http://schemas.microsoft.com/office/drawing/2014/main" id="{3F1F410E-80DC-4FEB-AB2A-098722514378}"/>
              </a:ext>
            </a:extLst>
          </p:cNvPr>
          <p:cNvSpPr txBox="1">
            <a:spLocks/>
          </p:cNvSpPr>
          <p:nvPr/>
        </p:nvSpPr>
        <p:spPr>
          <a:xfrm>
            <a:off x="4188700" y="1910952"/>
            <a:ext cx="3839416" cy="7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5700" dirty="0"/>
              <a:t>50%</a:t>
            </a:r>
          </a:p>
        </p:txBody>
      </p:sp>
      <p:sp>
        <p:nvSpPr>
          <p:cNvPr id="6" name="Google Shape;3185;p55">
            <a:extLst>
              <a:ext uri="{FF2B5EF4-FFF2-40B4-BE49-F238E27FC236}">
                <a16:creationId xmlns:a16="http://schemas.microsoft.com/office/drawing/2014/main" id="{FB217039-B3F7-4DFF-9F82-7D9B8D91807D}"/>
              </a:ext>
            </a:extLst>
          </p:cNvPr>
          <p:cNvSpPr txBox="1">
            <a:spLocks/>
          </p:cNvSpPr>
          <p:nvPr/>
        </p:nvSpPr>
        <p:spPr>
          <a:xfrm>
            <a:off x="87341" y="0"/>
            <a:ext cx="3817909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4400" b="1" dirty="0" err="1">
                <a:solidFill>
                  <a:schemeClr val="accent3">
                    <a:lumMod val="25000"/>
                  </a:schemeClr>
                </a:solidFill>
              </a:rPr>
              <a:t>Qualche</a:t>
            </a:r>
            <a:r>
              <a:rPr lang="en-US" sz="44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3">
                    <a:lumMod val="25000"/>
                  </a:schemeClr>
                </a:solidFill>
              </a:rPr>
              <a:t>dato</a:t>
            </a:r>
            <a:r>
              <a:rPr lang="en-US" sz="4400" b="1" dirty="0">
                <a:solidFill>
                  <a:schemeClr val="accent3">
                    <a:lumMod val="25000"/>
                  </a:schemeClr>
                </a:solidFill>
              </a:rPr>
              <a:t>…</a:t>
            </a:r>
            <a:endParaRPr lang="it-IT" sz="4400" b="1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9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85;p55">
            <a:extLst>
              <a:ext uri="{FF2B5EF4-FFF2-40B4-BE49-F238E27FC236}">
                <a16:creationId xmlns:a16="http://schemas.microsoft.com/office/drawing/2014/main" id="{85A8DB1D-E60F-46EB-947F-A5E62DFA22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1967" y="2861067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Persone scomparse in Italia dal 1974 ad oggi</a:t>
            </a:r>
            <a:endParaRPr b="1" dirty="0"/>
          </a:p>
        </p:txBody>
      </p:sp>
      <p:sp>
        <p:nvSpPr>
          <p:cNvPr id="24" name="Google Shape;3186;p55">
            <a:extLst>
              <a:ext uri="{FF2B5EF4-FFF2-40B4-BE49-F238E27FC236}">
                <a16:creationId xmlns:a16="http://schemas.microsoft.com/office/drawing/2014/main" id="{1042ACD8-0B65-44B1-8CB7-EC32B5319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9367" y="2007788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chemeClr val="dk2"/>
                </a:solidFill>
              </a:rPr>
              <a:t>258,552</a:t>
            </a:r>
            <a:endParaRPr sz="10700" dirty="0"/>
          </a:p>
        </p:txBody>
      </p:sp>
      <p:sp>
        <p:nvSpPr>
          <p:cNvPr id="25" name="Google Shape;3185;p55">
            <a:extLst>
              <a:ext uri="{FF2B5EF4-FFF2-40B4-BE49-F238E27FC236}">
                <a16:creationId xmlns:a16="http://schemas.microsoft.com/office/drawing/2014/main" id="{965549C3-AD1B-4F75-BF9B-2EC9C76A31F9}"/>
              </a:ext>
            </a:extLst>
          </p:cNvPr>
          <p:cNvSpPr txBox="1">
            <a:spLocks/>
          </p:cNvSpPr>
          <p:nvPr/>
        </p:nvSpPr>
        <p:spPr>
          <a:xfrm>
            <a:off x="4942999" y="1476703"/>
            <a:ext cx="2634639" cy="65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b="1" dirty="0">
                <a:solidFill>
                  <a:schemeClr val="accent1"/>
                </a:solidFill>
              </a:rPr>
              <a:t>Soggetti ritrovati</a:t>
            </a:r>
          </a:p>
        </p:txBody>
      </p:sp>
      <p:sp>
        <p:nvSpPr>
          <p:cNvPr id="26" name="Google Shape;3186;p55">
            <a:extLst>
              <a:ext uri="{FF2B5EF4-FFF2-40B4-BE49-F238E27FC236}">
                <a16:creationId xmlns:a16="http://schemas.microsoft.com/office/drawing/2014/main" id="{C1018F56-98EA-47E3-A772-36581C84214C}"/>
              </a:ext>
            </a:extLst>
          </p:cNvPr>
          <p:cNvSpPr txBox="1">
            <a:spLocks/>
          </p:cNvSpPr>
          <p:nvPr/>
        </p:nvSpPr>
        <p:spPr>
          <a:xfrm>
            <a:off x="4340610" y="784531"/>
            <a:ext cx="3839416" cy="7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3600" dirty="0">
                <a:solidFill>
                  <a:schemeClr val="accent1"/>
                </a:solidFill>
              </a:rPr>
              <a:t>195,710</a:t>
            </a:r>
          </a:p>
        </p:txBody>
      </p:sp>
      <p:sp>
        <p:nvSpPr>
          <p:cNvPr id="27" name="Google Shape;3185;p55">
            <a:extLst>
              <a:ext uri="{FF2B5EF4-FFF2-40B4-BE49-F238E27FC236}">
                <a16:creationId xmlns:a16="http://schemas.microsoft.com/office/drawing/2014/main" id="{3392EDA3-DBB3-4C27-88DC-D45EC27B9DE2}"/>
              </a:ext>
            </a:extLst>
          </p:cNvPr>
          <p:cNvSpPr txBox="1">
            <a:spLocks/>
          </p:cNvSpPr>
          <p:nvPr/>
        </p:nvSpPr>
        <p:spPr>
          <a:xfrm>
            <a:off x="4942998" y="3519567"/>
            <a:ext cx="2634639" cy="65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b="1" dirty="0">
                <a:solidFill>
                  <a:srgbClr val="FF0000"/>
                </a:solidFill>
              </a:rPr>
              <a:t>Soggetti non ritrovati</a:t>
            </a:r>
          </a:p>
        </p:txBody>
      </p:sp>
      <p:sp>
        <p:nvSpPr>
          <p:cNvPr id="28" name="Google Shape;3186;p55">
            <a:extLst>
              <a:ext uri="{FF2B5EF4-FFF2-40B4-BE49-F238E27FC236}">
                <a16:creationId xmlns:a16="http://schemas.microsoft.com/office/drawing/2014/main" id="{F02F6048-8C3E-491D-B3E0-F17475201168}"/>
              </a:ext>
            </a:extLst>
          </p:cNvPr>
          <p:cNvSpPr txBox="1">
            <a:spLocks/>
          </p:cNvSpPr>
          <p:nvPr/>
        </p:nvSpPr>
        <p:spPr>
          <a:xfrm>
            <a:off x="4340610" y="2844029"/>
            <a:ext cx="3839416" cy="7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3600" dirty="0">
                <a:solidFill>
                  <a:srgbClr val="FF0000"/>
                </a:solidFill>
              </a:rPr>
              <a:t>62,842</a:t>
            </a:r>
          </a:p>
        </p:txBody>
      </p:sp>
      <p:sp>
        <p:nvSpPr>
          <p:cNvPr id="29" name="Google Shape;3186;p55">
            <a:extLst>
              <a:ext uri="{FF2B5EF4-FFF2-40B4-BE49-F238E27FC236}">
                <a16:creationId xmlns:a16="http://schemas.microsoft.com/office/drawing/2014/main" id="{A0AA905E-C34A-4387-8B98-95591FE54175}"/>
              </a:ext>
            </a:extLst>
          </p:cNvPr>
          <p:cNvSpPr txBox="1">
            <a:spLocks/>
          </p:cNvSpPr>
          <p:nvPr/>
        </p:nvSpPr>
        <p:spPr>
          <a:xfrm>
            <a:off x="5335941" y="4268283"/>
            <a:ext cx="1848751" cy="7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3600" dirty="0">
                <a:solidFill>
                  <a:srgbClr val="C00000"/>
                </a:solidFill>
              </a:rPr>
              <a:t>(24%)</a:t>
            </a:r>
          </a:p>
        </p:txBody>
      </p:sp>
    </p:spTree>
    <p:extLst>
      <p:ext uri="{BB962C8B-B14F-4D97-AF65-F5344CB8AC3E}">
        <p14:creationId xmlns:p14="http://schemas.microsoft.com/office/powerpoint/2010/main" val="14618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85;p55">
            <a:extLst>
              <a:ext uri="{FF2B5EF4-FFF2-40B4-BE49-F238E27FC236}">
                <a16:creationId xmlns:a16="http://schemas.microsoft.com/office/drawing/2014/main" id="{85A8DB1D-E60F-46EB-947F-A5E62DFA22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04202" y="3255029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Casi di allontanamenti volontari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4" name="Google Shape;3186;p55">
            <a:extLst>
              <a:ext uri="{FF2B5EF4-FFF2-40B4-BE49-F238E27FC236}">
                <a16:creationId xmlns:a16="http://schemas.microsoft.com/office/drawing/2014/main" id="{1042ACD8-0B65-44B1-8CB7-EC32B5319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667" y="240175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chemeClr val="accent1"/>
                </a:solidFill>
              </a:rPr>
              <a:t>79,4%</a:t>
            </a:r>
            <a:endParaRPr sz="10700" dirty="0">
              <a:solidFill>
                <a:schemeClr val="accent1"/>
              </a:solidFill>
            </a:endParaRPr>
          </a:p>
        </p:txBody>
      </p:sp>
      <p:sp>
        <p:nvSpPr>
          <p:cNvPr id="9" name="Google Shape;3185;p55">
            <a:extLst>
              <a:ext uri="{FF2B5EF4-FFF2-40B4-BE49-F238E27FC236}">
                <a16:creationId xmlns:a16="http://schemas.microsoft.com/office/drawing/2014/main" id="{7A4A2435-0347-4F57-A77E-9CFCE62E3141}"/>
              </a:ext>
            </a:extLst>
          </p:cNvPr>
          <p:cNvSpPr txBox="1">
            <a:spLocks/>
          </p:cNvSpPr>
          <p:nvPr/>
        </p:nvSpPr>
        <p:spPr>
          <a:xfrm>
            <a:off x="4973008" y="3255029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S</a:t>
            </a:r>
            <a:r>
              <a:rPr lang="it-IT" b="1" dirty="0">
                <a:solidFill>
                  <a:schemeClr val="bg2"/>
                </a:solidFill>
              </a:rPr>
              <a:t>oggetti dispersi senza che se ne rendano conto, o per compiere gesti estremi</a:t>
            </a:r>
          </a:p>
        </p:txBody>
      </p:sp>
      <p:sp>
        <p:nvSpPr>
          <p:cNvPr id="10" name="Google Shape;3186;p55">
            <a:extLst>
              <a:ext uri="{FF2B5EF4-FFF2-40B4-BE49-F238E27FC236}">
                <a16:creationId xmlns:a16="http://schemas.microsoft.com/office/drawing/2014/main" id="{E9EE7675-93B3-4CCF-A475-B364FFF51EE2}"/>
              </a:ext>
            </a:extLst>
          </p:cNvPr>
          <p:cNvSpPr txBox="1">
            <a:spLocks/>
          </p:cNvSpPr>
          <p:nvPr/>
        </p:nvSpPr>
        <p:spPr>
          <a:xfrm>
            <a:off x="4360408" y="240175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5700" dirty="0">
                <a:solidFill>
                  <a:srgbClr val="C00000"/>
                </a:solidFill>
              </a:rPr>
              <a:t>&gt;20%</a:t>
            </a:r>
            <a:endParaRPr lang="en" sz="10700" dirty="0">
              <a:solidFill>
                <a:srgbClr val="C00000"/>
              </a:solidFill>
            </a:endParaRPr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DFB5AF68-7323-4771-BE2B-D4F0E325D862}"/>
              </a:ext>
            </a:extLst>
          </p:cNvPr>
          <p:cNvSpPr/>
          <p:nvPr/>
        </p:nvSpPr>
        <p:spPr>
          <a:xfrm rot="3010433">
            <a:off x="4599097" y="1377005"/>
            <a:ext cx="1506994" cy="263359"/>
          </a:xfrm>
          <a:prstGeom prst="rightArrow">
            <a:avLst>
              <a:gd name="adj1" fmla="val 50000"/>
              <a:gd name="adj2" fmla="val 7743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Google Shape;3185;p55">
            <a:extLst>
              <a:ext uri="{FF2B5EF4-FFF2-40B4-BE49-F238E27FC236}">
                <a16:creationId xmlns:a16="http://schemas.microsoft.com/office/drawing/2014/main" id="{1854DEED-CE9E-4648-8AB4-22DA7D91DA92}"/>
              </a:ext>
            </a:extLst>
          </p:cNvPr>
          <p:cNvSpPr txBox="1">
            <a:spLocks/>
          </p:cNvSpPr>
          <p:nvPr/>
        </p:nvSpPr>
        <p:spPr>
          <a:xfrm>
            <a:off x="2922781" y="286369"/>
            <a:ext cx="3692197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2400" b="1" dirty="0">
                <a:solidFill>
                  <a:srgbClr val="C00000"/>
                </a:solidFill>
              </a:rPr>
              <a:t>NECESSITÀ DI INTERVENTO</a:t>
            </a:r>
            <a:endParaRPr lang="it-IT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089530" y="338328"/>
            <a:ext cx="495574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Squadre</a:t>
            </a:r>
            <a:r>
              <a:rPr lang="en-US" sz="3200" dirty="0"/>
              <a:t> di </a:t>
            </a:r>
            <a:r>
              <a:rPr lang="en-US" sz="3200" dirty="0" err="1"/>
              <a:t>ricerca</a:t>
            </a:r>
            <a:r>
              <a:rPr lang="en-US" sz="3200" dirty="0"/>
              <a:t> e </a:t>
            </a:r>
            <a:r>
              <a:rPr lang="en-US" sz="3200" dirty="0" err="1"/>
              <a:t>soccorso</a:t>
            </a:r>
            <a:endParaRPr sz="32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DEDFFD6-36B5-470C-9088-E0A145AB5B08}"/>
              </a:ext>
            </a:extLst>
          </p:cNvPr>
          <p:cNvSpPr/>
          <p:nvPr/>
        </p:nvSpPr>
        <p:spPr>
          <a:xfrm>
            <a:off x="773205" y="3229570"/>
            <a:ext cx="7100047" cy="67007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14650" y="626328"/>
            <a:ext cx="7705500" cy="37315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lvl="0" indent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1200"/>
              <a:buNone/>
            </a:pPr>
            <a:r>
              <a:rPr lang="en-US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   </a:t>
            </a:r>
            <a:r>
              <a:rPr lang="en-US" sz="1600" u="sng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Sottoposte</a:t>
            </a:r>
            <a:r>
              <a:rPr lang="en-US" sz="1600" u="sng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a diverse </a:t>
            </a:r>
            <a:r>
              <a:rPr lang="en-US" sz="1600" u="sng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difficoltà</a:t>
            </a:r>
            <a:r>
              <a:rPr lang="en-US" sz="1600" u="sng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</a:p>
          <a:p>
            <a:pPr marL="152400" lvl="0" indent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1200"/>
              <a:buNone/>
            </a:pPr>
            <a:endParaRPr sz="1600" dirty="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La ricerca deve essere eseguita in un territorio </a:t>
            </a:r>
            <a:r>
              <a:rPr lang="en" sz="1600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molto</a:t>
            </a:r>
            <a:r>
              <a:rPr lang="en" sz="1600" dirty="0">
                <a:solidFill>
                  <a:srgbClr val="FF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600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ampio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AutoNum type="arabicPeriod"/>
            </a:pPr>
            <a:r>
              <a:rPr lang="en" sz="1600" dirty="0"/>
              <a:t>La </a:t>
            </a:r>
            <a:r>
              <a:rPr lang="en" sz="1600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coordinazione</a:t>
            </a:r>
            <a:r>
              <a:rPr lang="en" sz="1600" dirty="0"/>
              <a:t> delle squadre in servizio è </a:t>
            </a:r>
            <a:r>
              <a:rPr lang="en" sz="1600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complessa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AutoNum type="arabicPeriod"/>
            </a:pPr>
            <a:r>
              <a:rPr lang="it-IT" sz="1600" dirty="0"/>
              <a:t>S</a:t>
            </a:r>
            <a:r>
              <a:rPr lang="en" sz="1600" dirty="0"/>
              <a:t>ono necessarie molte </a:t>
            </a:r>
            <a:r>
              <a:rPr lang="en" sz="1600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più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600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unità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soccorso rispetto a quelle </a:t>
            </a:r>
            <a:r>
              <a:rPr lang="en" sz="1600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sym typeface="Barlow Semi Condensed Medium"/>
              </a:rPr>
              <a:t>disponibili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AutoNum type="arabicPeriod"/>
            </a:pPr>
            <a:r>
              <a:rPr lang="en" sz="1600" dirty="0"/>
              <a:t>Hanno a disposizione una </a:t>
            </a:r>
            <a:r>
              <a:rPr lang="en" sz="1600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sym typeface="Barlow Semi Condensed Medium"/>
              </a:rPr>
              <a:t>strumentazione</a:t>
            </a:r>
            <a:r>
              <a:rPr lang="en" sz="1600" dirty="0"/>
              <a:t> tecnologicamente </a:t>
            </a:r>
            <a:r>
              <a:rPr lang="en" sz="1600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sym typeface="Barlow Semi Condensed Medium"/>
              </a:rPr>
              <a:t>inadeguata</a:t>
            </a:r>
            <a:r>
              <a:rPr lang="en" sz="1600" dirty="0"/>
              <a:t>.</a:t>
            </a:r>
          </a:p>
          <a:p>
            <a:pPr>
              <a:buClr>
                <a:srgbClr val="30394B"/>
              </a:buClr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Il </a:t>
            </a:r>
            <a:r>
              <a:rPr lang="en" sz="1600" u="sng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ea typeface="Barlow Semi Condensed"/>
                <a:cs typeface="Barlow Semi Condensed"/>
                <a:sym typeface="Barlow Semi Condensed Medium"/>
              </a:rPr>
              <a:t>tempo</a:t>
            </a:r>
            <a:r>
              <a:rPr lang="en" sz="1600" u="sng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sym typeface="Barlow Semi Condensed Medium"/>
              </a:rPr>
              <a:t> 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necessario a ritrovare i dispersi risulta spesso troppo elevato.</a:t>
            </a:r>
            <a:endParaRPr lang="en" sz="1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AutoNum type="arabicPeriod"/>
            </a:pPr>
            <a:endParaRPr lang="en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None/>
            </a:pPr>
            <a:r>
              <a:rPr lang="en" sz="1600" u="sng" dirty="0">
                <a:solidFill>
                  <a:srgbClr val="FF0000"/>
                </a:solidFill>
                <a:uFill>
                  <a:noFill/>
                </a:uFill>
                <a:latin typeface="Barlow Semi Condensed Medium"/>
                <a:sym typeface="Barlow Semi Condensed Medium"/>
              </a:rPr>
              <a:t>Soprattutto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quando si ricerca in territori dissestati, disabitati, pericolosi e con scarsa accessibilità</a:t>
            </a:r>
            <a:r>
              <a:rPr lang="en" sz="1600" dirty="0"/>
              <a:t> (come foreste, montagne, mari, deserti, ecc…).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None/>
            </a:pPr>
            <a:endParaRPr lang="en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Elemento grafico 3" descr="Avviso con riempimento a tinta unita">
            <a:extLst>
              <a:ext uri="{FF2B5EF4-FFF2-40B4-BE49-F238E27FC236}">
                <a16:creationId xmlns:a16="http://schemas.microsoft.com/office/drawing/2014/main" id="{12D1DB38-F96D-41BF-9DFA-61166DAB5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892" y="932748"/>
            <a:ext cx="622208" cy="622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lbero, pianta, conifera, esterni&#10;&#10;Descrizione generata automaticamente">
            <a:extLst>
              <a:ext uri="{FF2B5EF4-FFF2-40B4-BE49-F238E27FC236}">
                <a16:creationId xmlns:a16="http://schemas.microsoft.com/office/drawing/2014/main" id="{090E74DD-14B3-462A-8D44-B5D53ED896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-66119" y="-520327"/>
            <a:ext cx="9276229" cy="6184153"/>
          </a:xfrm>
          <a:prstGeom prst="rect">
            <a:avLst/>
          </a:prstGeom>
        </p:spPr>
      </p:pic>
      <p:sp>
        <p:nvSpPr>
          <p:cNvPr id="2178" name="Google Shape;2178;p39"/>
          <p:cNvSpPr txBox="1">
            <a:spLocks noGrp="1"/>
          </p:cNvSpPr>
          <p:nvPr>
            <p:ph type="subTitle" idx="4294967295"/>
          </p:nvPr>
        </p:nvSpPr>
        <p:spPr>
          <a:xfrm>
            <a:off x="1226134" y="3533064"/>
            <a:ext cx="6691720" cy="946150"/>
          </a:xfrm>
          <a:prstGeom prst="rect">
            <a:avLst/>
          </a:prstGeom>
          <a:solidFill>
            <a:srgbClr val="FFFFFF">
              <a:alpha val="76078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 prodotto IoT per il supporto al soccorso di soggetti dispersi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77" name="Google Shape;2177;p39"/>
          <p:cNvSpPr txBox="1">
            <a:spLocks noGrp="1"/>
          </p:cNvSpPr>
          <p:nvPr>
            <p:ph type="title" idx="4294967295"/>
          </p:nvPr>
        </p:nvSpPr>
        <p:spPr>
          <a:xfrm>
            <a:off x="1766091" y="625475"/>
            <a:ext cx="5611807" cy="946150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000000"/>
                </a:solidFill>
              </a:rPr>
              <a:t>Smart Rescue Team</a:t>
            </a:r>
            <a:endParaRPr sz="5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62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573685" y="1321897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573685" y="2463759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560197" y="361410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506245" y="1461556"/>
            <a:ext cx="2803017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Cani</a:t>
            </a:r>
            <a:r>
              <a:rPr lang="en-US" dirty="0"/>
              <a:t>, </a:t>
            </a:r>
            <a:r>
              <a:rPr lang="en-US" dirty="0" err="1"/>
              <a:t>droni</a:t>
            </a:r>
            <a:r>
              <a:rPr lang="en-US" dirty="0"/>
              <a:t> o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dispositivi</a:t>
            </a:r>
            <a:r>
              <a:rPr lang="en-US" dirty="0"/>
              <a:t> </a:t>
            </a:r>
            <a:r>
              <a:rPr lang="en-US" dirty="0" err="1"/>
              <a:t>impiegati</a:t>
            </a:r>
            <a:r>
              <a:rPr lang="en-US" dirty="0"/>
              <a:t> come </a:t>
            </a:r>
            <a:r>
              <a:rPr lang="en-US" dirty="0" err="1"/>
              <a:t>unità</a:t>
            </a:r>
            <a:r>
              <a:rPr lang="en-US" dirty="0"/>
              <a:t> di </a:t>
            </a:r>
            <a:r>
              <a:rPr lang="en-US" dirty="0" err="1"/>
              <a:t>ricerca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06246" y="1178092"/>
            <a:ext cx="3898392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Gestione di Unità di ricerca autonome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506246" y="2322059"/>
            <a:ext cx="5289042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Comunicazione costante con le squadre di soccorso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506246" y="2605523"/>
            <a:ext cx="375709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squadra</a:t>
            </a:r>
            <a:r>
              <a:rPr lang="en-US" dirty="0"/>
              <a:t> di </a:t>
            </a:r>
            <a:r>
              <a:rPr lang="en-US" dirty="0" err="1"/>
              <a:t>soccorso</a:t>
            </a:r>
            <a:r>
              <a:rPr lang="en-US" dirty="0"/>
              <a:t> </a:t>
            </a:r>
            <a:r>
              <a:rPr lang="en-US" dirty="0" err="1"/>
              <a:t>mobilita</a:t>
            </a:r>
            <a:r>
              <a:rPr lang="en-US" dirty="0"/>
              <a:t>, </a:t>
            </a:r>
            <a:r>
              <a:rPr lang="en-US" dirty="0" err="1"/>
              <a:t>gestisce</a:t>
            </a:r>
            <a:r>
              <a:rPr lang="en-US" dirty="0"/>
              <a:t> e </a:t>
            </a:r>
            <a:r>
              <a:rPr lang="en-US" dirty="0" err="1"/>
              <a:t>monitora</a:t>
            </a:r>
            <a:r>
              <a:rPr lang="en-US" dirty="0"/>
              <a:t> una 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unità</a:t>
            </a:r>
            <a:r>
              <a:rPr lang="en-US" dirty="0"/>
              <a:t> di </a:t>
            </a:r>
            <a:r>
              <a:rPr lang="en-US" dirty="0" err="1"/>
              <a:t>ricerca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492757" y="3473577"/>
            <a:ext cx="6536818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Squadre di soccorso costantemente coordinate dal Quartier Generale  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492758" y="3757041"/>
            <a:ext cx="526204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Il quartier </a:t>
            </a:r>
            <a:r>
              <a:rPr lang="en-US" dirty="0" err="1"/>
              <a:t>generale</a:t>
            </a:r>
            <a:r>
              <a:rPr lang="en-US" dirty="0"/>
              <a:t> </a:t>
            </a:r>
            <a:r>
              <a:rPr lang="en-US" dirty="0" err="1"/>
              <a:t>coordina</a:t>
            </a:r>
            <a:r>
              <a:rPr lang="en-US" dirty="0"/>
              <a:t> le </a:t>
            </a:r>
            <a:r>
              <a:rPr lang="en-US" dirty="0" err="1"/>
              <a:t>squadre</a:t>
            </a:r>
            <a:r>
              <a:rPr lang="en-US" dirty="0"/>
              <a:t> di </a:t>
            </a:r>
            <a:r>
              <a:rPr lang="en-US" dirty="0" err="1"/>
              <a:t>ricerca</a:t>
            </a:r>
            <a:r>
              <a:rPr lang="en-US" dirty="0"/>
              <a:t>, </a:t>
            </a:r>
            <a:r>
              <a:rPr lang="en-US" dirty="0" err="1"/>
              <a:t>analizzando</a:t>
            </a:r>
            <a:r>
              <a:rPr lang="en-US" dirty="0"/>
              <a:t> e </a:t>
            </a:r>
            <a:r>
              <a:rPr lang="en-US" dirty="0" err="1"/>
              <a:t>fornendo</a:t>
            </a:r>
            <a:r>
              <a:rPr lang="en-US" dirty="0"/>
              <a:t> in tempo </a:t>
            </a:r>
            <a:r>
              <a:rPr lang="en-US" dirty="0" err="1"/>
              <a:t>reale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singola</a:t>
            </a:r>
            <a:r>
              <a:rPr lang="en-US" dirty="0"/>
              <a:t> </a:t>
            </a:r>
            <a:r>
              <a:rPr lang="en-US" dirty="0" err="1"/>
              <a:t>unità</a:t>
            </a:r>
            <a:r>
              <a:rPr lang="en-US" dirty="0"/>
              <a:t> di </a:t>
            </a:r>
            <a:r>
              <a:rPr lang="en-US" dirty="0" err="1"/>
              <a:t>ricerca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655854" y="147070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655854" y="261466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642366" y="376618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5" name="Google Shape;2138;p37">
            <a:extLst>
              <a:ext uri="{FF2B5EF4-FFF2-40B4-BE49-F238E27FC236}">
                <a16:creationId xmlns:a16="http://schemas.microsoft.com/office/drawing/2014/main" id="{5CB484D0-7A9D-4CD2-937F-ABFA1362F3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7088" y="357188"/>
            <a:ext cx="2614612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Servizi Offerti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Google Shape;2114;p37"/>
          <p:cNvGrpSpPr/>
          <p:nvPr/>
        </p:nvGrpSpPr>
        <p:grpSpPr>
          <a:xfrm>
            <a:off x="512591" y="3324225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530023" y="1671359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445152" y="3182525"/>
            <a:ext cx="5289042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Piattaforma IoT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445152" y="3465989"/>
            <a:ext cx="5639798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Un </a:t>
            </a:r>
            <a:r>
              <a:rPr lang="en-US" dirty="0" err="1"/>
              <a:t>ecosistema</a:t>
            </a:r>
            <a:r>
              <a:rPr lang="en-US" dirty="0"/>
              <a:t> </a:t>
            </a:r>
            <a:r>
              <a:rPr lang="en-US" dirty="0" err="1"/>
              <a:t>modulare</a:t>
            </a:r>
            <a:r>
              <a:rPr lang="en-US" dirty="0"/>
              <a:t>,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acquisire</a:t>
            </a:r>
            <a:r>
              <a:rPr lang="en-US" dirty="0"/>
              <a:t>, </a:t>
            </a:r>
            <a:r>
              <a:rPr lang="en-US" dirty="0" err="1"/>
              <a:t>analizzare</a:t>
            </a:r>
            <a:r>
              <a:rPr lang="en-US" dirty="0"/>
              <a:t> e </a:t>
            </a:r>
            <a:r>
              <a:rPr lang="en-US" dirty="0" err="1"/>
              <a:t>processare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provenienti</a:t>
            </a:r>
            <a:r>
              <a:rPr lang="en-US" dirty="0"/>
              <a:t> da </a:t>
            </a:r>
            <a:r>
              <a:rPr lang="en-US" dirty="0" err="1"/>
              <a:t>sorgenti</a:t>
            </a:r>
            <a:r>
              <a:rPr lang="en-US" dirty="0"/>
              <a:t> </a:t>
            </a:r>
            <a:r>
              <a:rPr lang="en-US" dirty="0" err="1"/>
              <a:t>eterogenee</a:t>
            </a:r>
            <a:r>
              <a:rPr lang="en-US" dirty="0"/>
              <a:t>. </a:t>
            </a:r>
            <a:r>
              <a:rPr lang="en-US" dirty="0" err="1"/>
              <a:t>Integrabile</a:t>
            </a:r>
            <a:r>
              <a:rPr lang="en-US" dirty="0"/>
              <a:t> da </a:t>
            </a:r>
            <a:r>
              <a:rPr lang="en-US" dirty="0" err="1"/>
              <a:t>diversi</a:t>
            </a:r>
            <a:r>
              <a:rPr lang="en-US" dirty="0"/>
              <a:t> tipi di </a:t>
            </a:r>
            <a:r>
              <a:rPr lang="en-US" dirty="0" err="1"/>
              <a:t>dispositivi</a:t>
            </a:r>
            <a:r>
              <a:rPr lang="en-US" dirty="0"/>
              <a:t> e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estendibile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462582" y="1531428"/>
            <a:ext cx="5860543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Algoritmi di Artificial Intelligence e ML per la people-detection e per il calcolo delle direzioni di ricerca ottimali 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462582" y="2134956"/>
            <a:ext cx="651811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</a:t>
            </a:r>
            <a:r>
              <a:rPr lang="en-US" dirty="0" err="1"/>
              <a:t>bordo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unità</a:t>
            </a:r>
            <a:r>
              <a:rPr lang="en-US" dirty="0"/>
              <a:t> di </a:t>
            </a:r>
            <a:r>
              <a:rPr lang="en-US" dirty="0" err="1"/>
              <a:t>ricerca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il </a:t>
            </a:r>
            <a:r>
              <a:rPr lang="en-US" dirty="0" err="1"/>
              <a:t>riconoscimento</a:t>
            </a:r>
            <a:r>
              <a:rPr lang="en-US" dirty="0"/>
              <a:t> di </a:t>
            </a:r>
            <a:r>
              <a:rPr lang="en-US" dirty="0" err="1"/>
              <a:t>persone</a:t>
            </a:r>
            <a:r>
              <a:rPr lang="en-US" dirty="0"/>
              <a:t> disperse. Il quartier </a:t>
            </a:r>
            <a:r>
              <a:rPr lang="en-US" dirty="0" err="1"/>
              <a:t>generale</a:t>
            </a:r>
            <a:r>
              <a:rPr lang="en-US" dirty="0"/>
              <a:t> </a:t>
            </a:r>
            <a:r>
              <a:rPr lang="en-US" dirty="0" err="1"/>
              <a:t>calcola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luoghi</a:t>
            </a:r>
            <a:r>
              <a:rPr lang="en-US" dirty="0"/>
              <a:t> in cui è </a:t>
            </a:r>
            <a:r>
              <a:rPr lang="en-US" dirty="0" err="1"/>
              <a:t>meglio</a:t>
            </a:r>
            <a:r>
              <a:rPr lang="en-US" dirty="0"/>
              <a:t> </a:t>
            </a:r>
            <a:r>
              <a:rPr lang="en-US" dirty="0" err="1"/>
              <a:t>dirigersi</a:t>
            </a:r>
            <a:r>
              <a:rPr lang="en-US" dirty="0"/>
              <a:t>, </a:t>
            </a:r>
            <a:r>
              <a:rPr lang="en-US" dirty="0" err="1"/>
              <a:t>basandosi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mappa</a:t>
            </a:r>
            <a:r>
              <a:rPr lang="en-US" dirty="0"/>
              <a:t> di </a:t>
            </a:r>
            <a:r>
              <a:rPr lang="en-US" dirty="0" err="1"/>
              <a:t>luoghi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visitati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594760" y="347513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612192" y="182403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1" name="Google Shape;2138;p37">
            <a:extLst>
              <a:ext uri="{FF2B5EF4-FFF2-40B4-BE49-F238E27FC236}">
                <a16:creationId xmlns:a16="http://schemas.microsoft.com/office/drawing/2014/main" id="{ACBC8E62-B1DA-4FC7-98C9-142273CAA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7088" y="357188"/>
            <a:ext cx="2614612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Servizi Offerti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73011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3DBC58"/>
      </a:accent1>
      <a:accent2>
        <a:srgbClr val="98D2AA"/>
      </a:accent2>
      <a:accent3>
        <a:srgbClr val="CFF7CE"/>
      </a:accent3>
      <a:accent4>
        <a:srgbClr val="BEBEBE"/>
      </a:accent4>
      <a:accent5>
        <a:srgbClr val="0F4A36"/>
      </a:accent5>
      <a:accent6>
        <a:srgbClr val="9E9E9E"/>
      </a:accent6>
      <a:hlink>
        <a:srgbClr val="3DBC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743</Words>
  <Application>Microsoft Office PowerPoint</Application>
  <PresentationFormat>Presentazione su schermo (16:9)</PresentationFormat>
  <Paragraphs>135</Paragraphs>
  <Slides>28</Slides>
  <Notes>27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6" baseType="lpstr">
      <vt:lpstr>Barlow Semi Condensed Medium</vt:lpstr>
      <vt:lpstr>Barlow Semi Condensed Light</vt:lpstr>
      <vt:lpstr>Arial</vt:lpstr>
      <vt:lpstr>Roboto Condensed Light</vt:lpstr>
      <vt:lpstr>Abel</vt:lpstr>
      <vt:lpstr>Fjalla One</vt:lpstr>
      <vt:lpstr>Barlow Semi Condensed</vt:lpstr>
      <vt:lpstr>Technology Consulting by Slidesgo</vt:lpstr>
      <vt:lpstr>Smart Rescue Team</vt:lpstr>
      <vt:lpstr>Presenzatione prodotto</vt:lpstr>
      <vt:lpstr>&gt;6,000</vt:lpstr>
      <vt:lpstr>258,552</vt:lpstr>
      <vt:lpstr>79,4%</vt:lpstr>
      <vt:lpstr>Squadre di ricerca e soccorso</vt:lpstr>
      <vt:lpstr>Smart Rescue Team</vt:lpstr>
      <vt:lpstr>01</vt:lpstr>
      <vt:lpstr>05</vt:lpstr>
      <vt:lpstr>Smart Rescue Team è destinato a:</vt:lpstr>
      <vt:lpstr>Ottimo rapporto costi - benefici </vt:lpstr>
      <vt:lpstr>Sviluppo teorico</vt:lpstr>
      <vt:lpstr>MQTT LORA YOLO REST FLASK</vt:lpstr>
      <vt:lpstr>MQTT</vt:lpstr>
      <vt:lpstr>LORA</vt:lpstr>
      <vt:lpstr>YOLO</vt:lpstr>
      <vt:lpstr>REST</vt:lpstr>
      <vt:lpstr>FLASK</vt:lpstr>
      <vt:lpstr>Implementazione</vt:lpstr>
      <vt:lpstr>Matching AI</vt:lpstr>
      <vt:lpstr>Comunicazione verso il server</vt:lpstr>
      <vt:lpstr>Simulazione del movimento</vt:lpstr>
      <vt:lpstr>AI Matching</vt:lpstr>
      <vt:lpstr>Flusso dati dal server</vt:lpstr>
      <vt:lpstr>KNN</vt:lpstr>
      <vt:lpstr>Demo Funzionamento</vt:lpstr>
      <vt:lpstr>Demo Funzionamento #2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Implementazione</dc:title>
  <dc:creator>francesco moretti</dc:creator>
  <cp:lastModifiedBy>FRANCESCO MORETTI</cp:lastModifiedBy>
  <cp:revision>9</cp:revision>
  <dcterms:modified xsi:type="dcterms:W3CDTF">2022-02-17T09:20:27Z</dcterms:modified>
</cp:coreProperties>
</file>